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1"/>
  </p:notesMasterIdLst>
  <p:sldIdLst>
    <p:sldId id="256" r:id="rId5"/>
    <p:sldId id="257" r:id="rId6"/>
    <p:sldId id="271" r:id="rId7"/>
    <p:sldId id="266" r:id="rId8"/>
    <p:sldId id="259" r:id="rId9"/>
    <p:sldId id="260" r:id="rId10"/>
    <p:sldId id="268" r:id="rId11"/>
    <p:sldId id="261" r:id="rId12"/>
    <p:sldId id="274" r:id="rId13"/>
    <p:sldId id="262" r:id="rId14"/>
    <p:sldId id="269" r:id="rId15"/>
    <p:sldId id="263" r:id="rId16"/>
    <p:sldId id="273" r:id="rId17"/>
    <p:sldId id="264" r:id="rId18"/>
    <p:sldId id="265" r:id="rId19"/>
    <p:sldId id="267" r:id="rId20"/>
  </p:sldIdLst>
  <p:sldSz cx="12192000" cy="6858000"/>
  <p:notesSz cx="6797675" cy="9926638"/>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Century Gothic" panose="020B050202020202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CCFFFF"/>
    <a:srgbClr val="E1FFFF"/>
    <a:srgbClr val="00FFFF"/>
    <a:srgbClr val="CC66FF"/>
    <a:srgbClr val="FFCCFF"/>
    <a:srgbClr val="FFEFFF"/>
    <a:srgbClr val="E6E5FB"/>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76" autoAdjust="0"/>
    <p:restoredTop sz="94660"/>
  </p:normalViewPr>
  <p:slideViewPr>
    <p:cSldViewPr snapToGrid="0">
      <p:cViewPr>
        <p:scale>
          <a:sx n="60" d="100"/>
          <a:sy n="60" d="100"/>
        </p:scale>
        <p:origin x="96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976DE5F-DF04-4F27-A344-93FB2E432C72}" type="datetimeFigureOut">
              <a:rPr lang="en-GB" smtClean="0"/>
              <a:t>29/08/2023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EE44C5-FA99-4680-9B86-B28965A57CB9}" type="slidenum">
              <a:rPr lang="en-GB" smtClean="0"/>
              <a:t>‹#›</a:t>
            </a:fld>
            <a:endParaRPr lang="en-GB"/>
          </a:p>
        </p:txBody>
      </p:sp>
    </p:spTree>
    <p:extLst>
      <p:ext uri="{BB962C8B-B14F-4D97-AF65-F5344CB8AC3E}">
        <p14:creationId xmlns:p14="http://schemas.microsoft.com/office/powerpoint/2010/main" val="63777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FEE44C5-FA99-4680-9B86-B28965A57CB9}" type="slidenum">
              <a:rPr lang="en-GB" smtClean="0"/>
              <a:t>2</a:t>
            </a:fld>
            <a:endParaRPr lang="en-GB"/>
          </a:p>
        </p:txBody>
      </p:sp>
    </p:spTree>
    <p:extLst>
      <p:ext uri="{BB962C8B-B14F-4D97-AF65-F5344CB8AC3E}">
        <p14:creationId xmlns:p14="http://schemas.microsoft.com/office/powerpoint/2010/main" val="3159169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FEE44C5-FA99-4680-9B86-B28965A57CB9}" type="slidenum">
              <a:rPr lang="en-GB" smtClean="0"/>
              <a:t>6</a:t>
            </a:fld>
            <a:endParaRPr lang="en-GB"/>
          </a:p>
        </p:txBody>
      </p:sp>
    </p:spTree>
    <p:extLst>
      <p:ext uri="{BB962C8B-B14F-4D97-AF65-F5344CB8AC3E}">
        <p14:creationId xmlns:p14="http://schemas.microsoft.com/office/powerpoint/2010/main" val="2290762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FEE44C5-FA99-4680-9B86-B28965A57CB9}" type="slidenum">
              <a:rPr lang="en-GB" smtClean="0"/>
              <a:t>7</a:t>
            </a:fld>
            <a:endParaRPr lang="en-GB"/>
          </a:p>
        </p:txBody>
      </p:sp>
    </p:spTree>
    <p:extLst>
      <p:ext uri="{BB962C8B-B14F-4D97-AF65-F5344CB8AC3E}">
        <p14:creationId xmlns:p14="http://schemas.microsoft.com/office/powerpoint/2010/main" val="1784133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FEE44C5-FA99-4680-9B86-B28965A57CB9}" type="slidenum">
              <a:rPr lang="en-GB" smtClean="0"/>
              <a:t>10</a:t>
            </a:fld>
            <a:endParaRPr lang="en-GB"/>
          </a:p>
        </p:txBody>
      </p:sp>
    </p:spTree>
    <p:extLst>
      <p:ext uri="{BB962C8B-B14F-4D97-AF65-F5344CB8AC3E}">
        <p14:creationId xmlns:p14="http://schemas.microsoft.com/office/powerpoint/2010/main" val="13190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16</a:t>
            </a:fld>
            <a:endParaRPr lang="en-GB"/>
          </a:p>
        </p:txBody>
      </p:sp>
    </p:spTree>
    <p:extLst>
      <p:ext uri="{BB962C8B-B14F-4D97-AF65-F5344CB8AC3E}">
        <p14:creationId xmlns:p14="http://schemas.microsoft.com/office/powerpoint/2010/main" val="3308549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2F32-7798-4564-8282-CAE11DB41B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07FADDA-4B94-4A2E-88D3-B6613E9EC8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D899993-D5C4-4B50-B5A5-730EB644A32E}"/>
              </a:ext>
            </a:extLst>
          </p:cNvPr>
          <p:cNvSpPr>
            <a:spLocks noGrp="1"/>
          </p:cNvSpPr>
          <p:nvPr>
            <p:ph type="dt" sz="half" idx="10"/>
          </p:nvPr>
        </p:nvSpPr>
        <p:spPr/>
        <p:txBody>
          <a:bodyPr/>
          <a:lstStyle/>
          <a:p>
            <a:fld id="{CDC55D41-4AB0-4312-A420-B20A1BDF5A76}" type="datetimeFigureOut">
              <a:rPr lang="en-GB" smtClean="0"/>
              <a:t>29/08/2023</a:t>
            </a:fld>
            <a:endParaRPr lang="en-GB"/>
          </a:p>
        </p:txBody>
      </p:sp>
      <p:sp>
        <p:nvSpPr>
          <p:cNvPr id="5" name="Footer Placeholder 4">
            <a:extLst>
              <a:ext uri="{FF2B5EF4-FFF2-40B4-BE49-F238E27FC236}">
                <a16:creationId xmlns:a16="http://schemas.microsoft.com/office/drawing/2014/main" id="{B9F30A0B-5D12-454A-BA41-C1BF4AAFC2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165155-854B-4718-BE7A-D5248F348195}"/>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54944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71855-7101-46C1-9608-C11FD928FE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DF746A-1AB9-44D6-91C2-4E1D3687A8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0BE011-5903-490B-A6BB-4B7649794106}"/>
              </a:ext>
            </a:extLst>
          </p:cNvPr>
          <p:cNvSpPr>
            <a:spLocks noGrp="1"/>
          </p:cNvSpPr>
          <p:nvPr>
            <p:ph type="dt" sz="half" idx="10"/>
          </p:nvPr>
        </p:nvSpPr>
        <p:spPr/>
        <p:txBody>
          <a:bodyPr/>
          <a:lstStyle/>
          <a:p>
            <a:fld id="{CDC55D41-4AB0-4312-A420-B20A1BDF5A76}" type="datetimeFigureOut">
              <a:rPr lang="en-GB" smtClean="0"/>
              <a:t>29/08/2023</a:t>
            </a:fld>
            <a:endParaRPr lang="en-GB"/>
          </a:p>
        </p:txBody>
      </p:sp>
      <p:sp>
        <p:nvSpPr>
          <p:cNvPr id="5" name="Footer Placeholder 4">
            <a:extLst>
              <a:ext uri="{FF2B5EF4-FFF2-40B4-BE49-F238E27FC236}">
                <a16:creationId xmlns:a16="http://schemas.microsoft.com/office/drawing/2014/main" id="{9512082B-37B0-4E5A-9D06-029444C706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C7AA1B-FE0D-4371-B5E5-C3DF0BDB8421}"/>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4113352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8D34B2-98C7-49C8-89D4-2CFFA92890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3B59C2-E893-4D04-BE77-20443A9249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C2D4FD-8342-49A1-8FF9-E2EB2145CE83}"/>
              </a:ext>
            </a:extLst>
          </p:cNvPr>
          <p:cNvSpPr>
            <a:spLocks noGrp="1"/>
          </p:cNvSpPr>
          <p:nvPr>
            <p:ph type="dt" sz="half" idx="10"/>
          </p:nvPr>
        </p:nvSpPr>
        <p:spPr/>
        <p:txBody>
          <a:bodyPr/>
          <a:lstStyle/>
          <a:p>
            <a:fld id="{CDC55D41-4AB0-4312-A420-B20A1BDF5A76}" type="datetimeFigureOut">
              <a:rPr lang="en-GB" smtClean="0"/>
              <a:t>29/08/2023</a:t>
            </a:fld>
            <a:endParaRPr lang="en-GB"/>
          </a:p>
        </p:txBody>
      </p:sp>
      <p:sp>
        <p:nvSpPr>
          <p:cNvPr id="5" name="Footer Placeholder 4">
            <a:extLst>
              <a:ext uri="{FF2B5EF4-FFF2-40B4-BE49-F238E27FC236}">
                <a16:creationId xmlns:a16="http://schemas.microsoft.com/office/drawing/2014/main" id="{41B038CE-C8C9-4860-8A69-E940531365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2ED7DD-8F41-4D1D-9D69-BF631CEA6AC0}"/>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169009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E126-D9F1-414E-A524-ABCDBD2918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E0B3AB-A0C1-476D-A37A-35CFFDD164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652B75-FE02-4D01-BAAE-DA345F51DA44}"/>
              </a:ext>
            </a:extLst>
          </p:cNvPr>
          <p:cNvSpPr>
            <a:spLocks noGrp="1"/>
          </p:cNvSpPr>
          <p:nvPr>
            <p:ph type="dt" sz="half" idx="10"/>
          </p:nvPr>
        </p:nvSpPr>
        <p:spPr/>
        <p:txBody>
          <a:bodyPr/>
          <a:lstStyle/>
          <a:p>
            <a:fld id="{CDC55D41-4AB0-4312-A420-B20A1BDF5A76}" type="datetimeFigureOut">
              <a:rPr lang="en-GB" smtClean="0"/>
              <a:t>29/08/2023</a:t>
            </a:fld>
            <a:endParaRPr lang="en-GB"/>
          </a:p>
        </p:txBody>
      </p:sp>
      <p:sp>
        <p:nvSpPr>
          <p:cNvPr id="5" name="Footer Placeholder 4">
            <a:extLst>
              <a:ext uri="{FF2B5EF4-FFF2-40B4-BE49-F238E27FC236}">
                <a16:creationId xmlns:a16="http://schemas.microsoft.com/office/drawing/2014/main" id="{B59F2088-0B61-49AD-8AEF-34A45B4AC5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C3F0FC-BDDB-4AE2-A261-3FC192508922}"/>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400192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D398B-46A2-4C16-8E6B-3FCAD4E686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77762F7-FA5F-4E83-9E1A-482AE2657F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B532D0-13FB-4D1F-834C-C4E5B5C94855}"/>
              </a:ext>
            </a:extLst>
          </p:cNvPr>
          <p:cNvSpPr>
            <a:spLocks noGrp="1"/>
          </p:cNvSpPr>
          <p:nvPr>
            <p:ph type="dt" sz="half" idx="10"/>
          </p:nvPr>
        </p:nvSpPr>
        <p:spPr/>
        <p:txBody>
          <a:bodyPr/>
          <a:lstStyle/>
          <a:p>
            <a:fld id="{CDC55D41-4AB0-4312-A420-B20A1BDF5A76}" type="datetimeFigureOut">
              <a:rPr lang="en-GB" smtClean="0"/>
              <a:t>29/08/2023</a:t>
            </a:fld>
            <a:endParaRPr lang="en-GB"/>
          </a:p>
        </p:txBody>
      </p:sp>
      <p:sp>
        <p:nvSpPr>
          <p:cNvPr id="5" name="Footer Placeholder 4">
            <a:extLst>
              <a:ext uri="{FF2B5EF4-FFF2-40B4-BE49-F238E27FC236}">
                <a16:creationId xmlns:a16="http://schemas.microsoft.com/office/drawing/2014/main" id="{4F19A6C8-0BB6-4E19-A634-62B3449DCF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61B6A6-140B-4F75-8410-CE1F5EBDA324}"/>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791563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6127A-B3F6-45DF-B6A9-93108D4406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8957FE-B6C1-4774-BFC8-D389935FFA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DE26C5-36C2-409F-B5D1-6422B0F02C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1E25DC-CAE7-4F04-9FB3-9AC40781257D}"/>
              </a:ext>
            </a:extLst>
          </p:cNvPr>
          <p:cNvSpPr>
            <a:spLocks noGrp="1"/>
          </p:cNvSpPr>
          <p:nvPr>
            <p:ph type="dt" sz="half" idx="10"/>
          </p:nvPr>
        </p:nvSpPr>
        <p:spPr/>
        <p:txBody>
          <a:bodyPr/>
          <a:lstStyle/>
          <a:p>
            <a:fld id="{CDC55D41-4AB0-4312-A420-B20A1BDF5A76}" type="datetimeFigureOut">
              <a:rPr lang="en-GB" smtClean="0"/>
              <a:t>29/08/2023</a:t>
            </a:fld>
            <a:endParaRPr lang="en-GB"/>
          </a:p>
        </p:txBody>
      </p:sp>
      <p:sp>
        <p:nvSpPr>
          <p:cNvPr id="6" name="Footer Placeholder 5">
            <a:extLst>
              <a:ext uri="{FF2B5EF4-FFF2-40B4-BE49-F238E27FC236}">
                <a16:creationId xmlns:a16="http://schemas.microsoft.com/office/drawing/2014/main" id="{2DC6E613-CFD3-4890-B8D3-320F516896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0F7CA2-861E-4933-A1AD-07BBE3195208}"/>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007613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DD187-1F7F-4953-BE9D-AB85015AA5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29CF6E-BAB7-464D-8A88-2314BC18E7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EF2B6E-D889-4256-B447-2C5B5E8CDB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412A75A-DDDC-489C-917E-3349A73886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0BD1E8-501E-44B9-BF08-9A5F01F9AC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B7424F-EADF-428D-A783-A628D2E60555}"/>
              </a:ext>
            </a:extLst>
          </p:cNvPr>
          <p:cNvSpPr>
            <a:spLocks noGrp="1"/>
          </p:cNvSpPr>
          <p:nvPr>
            <p:ph type="dt" sz="half" idx="10"/>
          </p:nvPr>
        </p:nvSpPr>
        <p:spPr/>
        <p:txBody>
          <a:bodyPr/>
          <a:lstStyle/>
          <a:p>
            <a:fld id="{CDC55D41-4AB0-4312-A420-B20A1BDF5A76}" type="datetimeFigureOut">
              <a:rPr lang="en-GB" smtClean="0"/>
              <a:t>29/08/2023</a:t>
            </a:fld>
            <a:endParaRPr lang="en-GB"/>
          </a:p>
        </p:txBody>
      </p:sp>
      <p:sp>
        <p:nvSpPr>
          <p:cNvPr id="8" name="Footer Placeholder 7">
            <a:extLst>
              <a:ext uri="{FF2B5EF4-FFF2-40B4-BE49-F238E27FC236}">
                <a16:creationId xmlns:a16="http://schemas.microsoft.com/office/drawing/2014/main" id="{A29B5C68-FA0E-4128-B07C-54C96E28EE7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C4496B9-4598-4794-9016-8BDFC6BA0F66}"/>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096433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D3793-06C6-4B90-ABCF-779B174050D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B08F566-D2E1-4886-B215-095A4D1979E8}"/>
              </a:ext>
            </a:extLst>
          </p:cNvPr>
          <p:cNvSpPr>
            <a:spLocks noGrp="1"/>
          </p:cNvSpPr>
          <p:nvPr>
            <p:ph type="dt" sz="half" idx="10"/>
          </p:nvPr>
        </p:nvSpPr>
        <p:spPr/>
        <p:txBody>
          <a:bodyPr/>
          <a:lstStyle/>
          <a:p>
            <a:fld id="{CDC55D41-4AB0-4312-A420-B20A1BDF5A76}" type="datetimeFigureOut">
              <a:rPr lang="en-GB" smtClean="0"/>
              <a:t>29/08/2023</a:t>
            </a:fld>
            <a:endParaRPr lang="en-GB"/>
          </a:p>
        </p:txBody>
      </p:sp>
      <p:sp>
        <p:nvSpPr>
          <p:cNvPr id="4" name="Footer Placeholder 3">
            <a:extLst>
              <a:ext uri="{FF2B5EF4-FFF2-40B4-BE49-F238E27FC236}">
                <a16:creationId xmlns:a16="http://schemas.microsoft.com/office/drawing/2014/main" id="{8810A379-04BE-4DC4-ABFC-A59A8BFBB7F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DECCF29-89B7-40E4-B623-82A21A34D64F}"/>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118022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4CE185-F1AC-41D0-BF69-66ADCC0C2E51}"/>
              </a:ext>
            </a:extLst>
          </p:cNvPr>
          <p:cNvSpPr>
            <a:spLocks noGrp="1"/>
          </p:cNvSpPr>
          <p:nvPr>
            <p:ph type="dt" sz="half" idx="10"/>
          </p:nvPr>
        </p:nvSpPr>
        <p:spPr/>
        <p:txBody>
          <a:bodyPr/>
          <a:lstStyle/>
          <a:p>
            <a:fld id="{CDC55D41-4AB0-4312-A420-B20A1BDF5A76}" type="datetimeFigureOut">
              <a:rPr lang="en-GB" smtClean="0"/>
              <a:t>29/08/2023</a:t>
            </a:fld>
            <a:endParaRPr lang="en-GB"/>
          </a:p>
        </p:txBody>
      </p:sp>
      <p:sp>
        <p:nvSpPr>
          <p:cNvPr id="3" name="Footer Placeholder 2">
            <a:extLst>
              <a:ext uri="{FF2B5EF4-FFF2-40B4-BE49-F238E27FC236}">
                <a16:creationId xmlns:a16="http://schemas.microsoft.com/office/drawing/2014/main" id="{3006861C-BBFA-473E-83CD-C2233D5901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B8C15F4-34EC-47C8-913F-6039A82C8554}"/>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96149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197E3-D5BE-484A-BD27-CA1374AB16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62EA664-8C45-4A31-9788-2451EFADB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04B2003-15C2-4980-A916-9ABD2CE44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314548-D2BF-40DD-BA45-E212ACDA14FD}"/>
              </a:ext>
            </a:extLst>
          </p:cNvPr>
          <p:cNvSpPr>
            <a:spLocks noGrp="1"/>
          </p:cNvSpPr>
          <p:nvPr>
            <p:ph type="dt" sz="half" idx="10"/>
          </p:nvPr>
        </p:nvSpPr>
        <p:spPr/>
        <p:txBody>
          <a:bodyPr/>
          <a:lstStyle/>
          <a:p>
            <a:fld id="{CDC55D41-4AB0-4312-A420-B20A1BDF5A76}" type="datetimeFigureOut">
              <a:rPr lang="en-GB" smtClean="0"/>
              <a:t>29/08/2023</a:t>
            </a:fld>
            <a:endParaRPr lang="en-GB"/>
          </a:p>
        </p:txBody>
      </p:sp>
      <p:sp>
        <p:nvSpPr>
          <p:cNvPr id="6" name="Footer Placeholder 5">
            <a:extLst>
              <a:ext uri="{FF2B5EF4-FFF2-40B4-BE49-F238E27FC236}">
                <a16:creationId xmlns:a16="http://schemas.microsoft.com/office/drawing/2014/main" id="{F1B764E1-94CC-42BD-8D0C-1CC02C56B3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11CDF1-17F6-4A79-9851-851A95D76B68}"/>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2530275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43B49-50C4-4073-BA14-A1326DC535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887FDE0-B490-49A2-B142-ED137E8845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E506A47-D125-47BC-A712-F4BDEAC21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AF8B02-0071-49C3-9832-BEC185F78F47}"/>
              </a:ext>
            </a:extLst>
          </p:cNvPr>
          <p:cNvSpPr>
            <a:spLocks noGrp="1"/>
          </p:cNvSpPr>
          <p:nvPr>
            <p:ph type="dt" sz="half" idx="10"/>
          </p:nvPr>
        </p:nvSpPr>
        <p:spPr/>
        <p:txBody>
          <a:bodyPr/>
          <a:lstStyle/>
          <a:p>
            <a:fld id="{CDC55D41-4AB0-4312-A420-B20A1BDF5A76}" type="datetimeFigureOut">
              <a:rPr lang="en-GB" smtClean="0"/>
              <a:t>29/08/2023</a:t>
            </a:fld>
            <a:endParaRPr lang="en-GB"/>
          </a:p>
        </p:txBody>
      </p:sp>
      <p:sp>
        <p:nvSpPr>
          <p:cNvPr id="6" name="Footer Placeholder 5">
            <a:extLst>
              <a:ext uri="{FF2B5EF4-FFF2-40B4-BE49-F238E27FC236}">
                <a16:creationId xmlns:a16="http://schemas.microsoft.com/office/drawing/2014/main" id="{1F4E4F1B-2ED6-4021-9074-0CDAC1C185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F18865-2331-42D4-9583-FC687C77FB23}"/>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2775241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6298A6-0EC2-43B7-AB67-33EA504CBB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9D6075-F7C7-4CA2-874F-9183FC42B5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2C6367-BED6-41DC-89F6-C2AB3128A9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C55D41-4AB0-4312-A420-B20A1BDF5A76}" type="datetimeFigureOut">
              <a:rPr lang="en-GB" smtClean="0"/>
              <a:t>29/08/2023</a:t>
            </a:fld>
            <a:endParaRPr lang="en-GB"/>
          </a:p>
        </p:txBody>
      </p:sp>
      <p:sp>
        <p:nvSpPr>
          <p:cNvPr id="5" name="Footer Placeholder 4">
            <a:extLst>
              <a:ext uri="{FF2B5EF4-FFF2-40B4-BE49-F238E27FC236}">
                <a16:creationId xmlns:a16="http://schemas.microsoft.com/office/drawing/2014/main" id="{9A01189D-DEFD-4D06-83E8-FAE720313A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6F245F4-DE9A-4E43-879E-EAABD86BA7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94630-06F6-4001-8D85-14896106F147}" type="slidenum">
              <a:rPr lang="en-GB" smtClean="0"/>
              <a:t>‹#›</a:t>
            </a:fld>
            <a:endParaRPr lang="en-GB"/>
          </a:p>
        </p:txBody>
      </p:sp>
    </p:spTree>
    <p:extLst>
      <p:ext uri="{BB962C8B-B14F-4D97-AF65-F5344CB8AC3E}">
        <p14:creationId xmlns:p14="http://schemas.microsoft.com/office/powerpoint/2010/main" val="1075080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D53B2E-8907-4083-B887-CF915FD698E8}"/>
              </a:ext>
            </a:extLst>
          </p:cNvPr>
          <p:cNvPicPr>
            <a:picLocks noChangeAspect="1"/>
          </p:cNvPicPr>
          <p:nvPr/>
        </p:nvPicPr>
        <p:blipFill>
          <a:blip r:embed="rId2"/>
          <a:stretch>
            <a:fillRect/>
          </a:stretch>
        </p:blipFill>
        <p:spPr>
          <a:xfrm>
            <a:off x="4351170" y="2213721"/>
            <a:ext cx="6981825" cy="4445391"/>
          </a:xfrm>
          <a:prstGeom prst="rect">
            <a:avLst/>
          </a:prstGeom>
        </p:spPr>
      </p:pic>
      <p:sp>
        <p:nvSpPr>
          <p:cNvPr id="4" name="Title 1">
            <a:extLst>
              <a:ext uri="{FF2B5EF4-FFF2-40B4-BE49-F238E27FC236}">
                <a16:creationId xmlns:a16="http://schemas.microsoft.com/office/drawing/2014/main" id="{53FE212D-BFC9-4D6B-BB25-2170A4F1783E}"/>
              </a:ext>
            </a:extLst>
          </p:cNvPr>
          <p:cNvSpPr txBox="1">
            <a:spLocks/>
          </p:cNvSpPr>
          <p:nvPr/>
        </p:nvSpPr>
        <p:spPr>
          <a:xfrm>
            <a:off x="-628573" y="0"/>
            <a:ext cx="5505373" cy="149159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Century Gothic" panose="020B0502020202020204" pitchFamily="34" charset="0"/>
                <a:cs typeface="Amatic SC" panose="00000500000000000000" pitchFamily="2" charset="-79"/>
              </a:rPr>
              <a:t>Reception Long </a:t>
            </a:r>
          </a:p>
          <a:p>
            <a:r>
              <a:rPr lang="en-US" sz="3600" b="1" dirty="0">
                <a:latin typeface="Century Gothic" panose="020B0502020202020204" pitchFamily="34" charset="0"/>
                <a:cs typeface="Amatic SC" panose="00000500000000000000" pitchFamily="2" charset="-79"/>
              </a:rPr>
              <a:t>Term Plan 23-24</a:t>
            </a:r>
            <a:endParaRPr lang="en-GB" sz="3600" b="1" dirty="0">
              <a:latin typeface="Century Gothic" panose="020B0502020202020204" pitchFamily="34" charset="0"/>
              <a:cs typeface="Amatic SC" panose="00000500000000000000" pitchFamily="2" charset="-79"/>
            </a:endParaRPr>
          </a:p>
        </p:txBody>
      </p:sp>
      <p:sp>
        <p:nvSpPr>
          <p:cNvPr id="9" name="Rectangle 8"/>
          <p:cNvSpPr/>
          <p:nvPr/>
        </p:nvSpPr>
        <p:spPr>
          <a:xfrm>
            <a:off x="4076700" y="121988"/>
            <a:ext cx="7847787" cy="2739211"/>
          </a:xfrm>
          <a:prstGeom prst="rect">
            <a:avLst/>
          </a:prstGeom>
        </p:spPr>
        <p:txBody>
          <a:bodyPr wrap="square">
            <a:spAutoFit/>
          </a:bodyPr>
          <a:lstStyle/>
          <a:p>
            <a:pPr fontAlgn="base"/>
            <a:r>
              <a:rPr lang="en-GB" sz="1200" dirty="0">
                <a:solidFill>
                  <a:srgbClr val="40444F"/>
                </a:solidFill>
                <a:latin typeface="Century Gothic" panose="020B0502020202020204" pitchFamily="34" charset="0"/>
              </a:rPr>
              <a:t>Bugle School </a:t>
            </a:r>
            <a:r>
              <a:rPr lang="en-GB" sz="1200" b="0" i="0" dirty="0">
                <a:solidFill>
                  <a:srgbClr val="40444F"/>
                </a:solidFill>
                <a:effectLst/>
                <a:latin typeface="Century Gothic" panose="020B0502020202020204" pitchFamily="34" charset="0"/>
              </a:rPr>
              <a:t> will be a place where children’s individual needs and abilities will be recognised and nurtured, their successes acknowledged and celebrated. </a:t>
            </a:r>
          </a:p>
          <a:p>
            <a:pPr fontAlgn="base"/>
            <a:r>
              <a:rPr lang="en-GB" sz="1200" b="0" i="0" dirty="0">
                <a:solidFill>
                  <a:srgbClr val="40444F"/>
                </a:solidFill>
                <a:effectLst/>
                <a:latin typeface="Century Gothic" panose="020B0502020202020204" pitchFamily="34" charset="0"/>
              </a:rPr>
              <a:t>To see Bugle School as a place where children are happy, confident and secure in the knowledge that they are valued and listened to, where they can be excited and challenged in an environment that promotes learning at all levels.  </a:t>
            </a:r>
          </a:p>
          <a:p>
            <a:pPr fontAlgn="base"/>
            <a:r>
              <a:rPr lang="en-GB" sz="1200" b="0" i="0" dirty="0">
                <a:solidFill>
                  <a:srgbClr val="40444F"/>
                </a:solidFill>
                <a:effectLst/>
                <a:latin typeface="Century Gothic" panose="020B0502020202020204" pitchFamily="34" charset="0"/>
              </a:rPr>
              <a:t>To see Bugle School at the centre of our community and  accessible to all. At  Bugle School, we recognise that children develop quickly in the Early Years. We aim to give children the best possible start to life, a secure foundation that their learning can be built upon. Children are born ready and are able and eager to learn and we aim to promote their learning in our warm, caring and safe environment. </a:t>
            </a:r>
          </a:p>
          <a:p>
            <a:pPr fontAlgn="base"/>
            <a:r>
              <a:rPr lang="en-GB" sz="1200" b="0" i="0" dirty="0">
                <a:solidFill>
                  <a:srgbClr val="40444F"/>
                </a:solidFill>
                <a:effectLst/>
                <a:latin typeface="Century Gothic" panose="020B0502020202020204" pitchFamily="34" charset="0"/>
              </a:rPr>
              <a:t>We recognise the importance of a strong partnership between parents, carers and staff at school. This is an essential ingredient to the child’s success and we encourage parents to contribute to their child’s development by sharing their child’s learning journey and attending parent meetings.</a:t>
            </a:r>
          </a:p>
          <a:p>
            <a:br>
              <a:rPr lang="en-GB" sz="800" dirty="0">
                <a:latin typeface="Acumin Pro"/>
              </a:rPr>
            </a:br>
            <a:endParaRPr lang="en-GB" sz="800" dirty="0">
              <a:latin typeface="Acumin Pro"/>
            </a:endParaRPr>
          </a:p>
        </p:txBody>
      </p:sp>
      <p:pic>
        <p:nvPicPr>
          <p:cNvPr id="3" name="Picture 2" descr="Logo, company name&#10;&#10;Description automatically generated">
            <a:extLst>
              <a:ext uri="{FF2B5EF4-FFF2-40B4-BE49-F238E27FC236}">
                <a16:creationId xmlns:a16="http://schemas.microsoft.com/office/drawing/2014/main" id="{36D86F94-3379-4AFD-90FE-847BB37B15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562" y="2861199"/>
            <a:ext cx="2991101" cy="3027634"/>
          </a:xfrm>
          <a:prstGeom prst="rect">
            <a:avLst/>
          </a:prstGeom>
        </p:spPr>
      </p:pic>
    </p:spTree>
    <p:extLst>
      <p:ext uri="{BB962C8B-B14F-4D97-AF65-F5344CB8AC3E}">
        <p14:creationId xmlns:p14="http://schemas.microsoft.com/office/powerpoint/2010/main" val="3286185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Century Gothic" panose="020B0502020202020204" pitchFamily="34" charset="0"/>
                <a:cs typeface="Amatic SC" panose="00000500000000000000" pitchFamily="2" charset="-79"/>
              </a:rPr>
              <a:t>Reception Long Term Plan 23-24</a:t>
            </a:r>
            <a:endParaRPr lang="en-GB" sz="3600" b="1" dirty="0">
              <a:latin typeface="Century Gothic" panose="020B0502020202020204" pitchFamily="34" charset="0"/>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4047722879"/>
              </p:ext>
            </p:extLst>
          </p:nvPr>
        </p:nvGraphicFramePr>
        <p:xfrm>
          <a:off x="385894" y="719665"/>
          <a:ext cx="11459364" cy="6000413"/>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346526">
                <a:tc>
                  <a:txBody>
                    <a:bodyPr/>
                    <a:lstStyle/>
                    <a:p>
                      <a:pPr algn="ctr"/>
                      <a:endParaRPr lang="en-GB"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rgbClr val="FF0000"/>
                          </a:solidFill>
                          <a:latin typeface="Century Gothic" panose="020B0502020202020204" pitchFamily="34" charset="0"/>
                          <a:cs typeface="Amatic SC" panose="00000500000000000000" pitchFamily="2" charset="-79"/>
                        </a:rPr>
                        <a:t>Autumn 1</a:t>
                      </a:r>
                      <a:endParaRPr lang="en-GB" sz="1200" dirty="0">
                        <a:solidFill>
                          <a:srgbClr val="FF000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latin typeface="Century Gothic" panose="020B0502020202020204" pitchFamily="34" charset="0"/>
                          <a:cs typeface="Amatic SC" panose="00000500000000000000" pitchFamily="2" charset="-79"/>
                        </a:rPr>
                        <a:t>Autumn 2</a:t>
                      </a:r>
                      <a:endParaRPr lang="en-GB" sz="1200" dirty="0">
                        <a:solidFill>
                          <a:srgbClr val="FF000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dirty="0">
                          <a:solidFill>
                            <a:srgbClr val="FFC000"/>
                          </a:solidFill>
                          <a:latin typeface="Century Gothic" panose="020B0502020202020204" pitchFamily="34" charset="0"/>
                          <a:cs typeface="Amatic SC" panose="00000500000000000000" pitchFamily="2" charset="-79"/>
                        </a:rPr>
                        <a:t>Spring 1</a:t>
                      </a:r>
                      <a:endParaRPr lang="en-GB" sz="1200" dirty="0">
                        <a:solidFill>
                          <a:srgbClr val="FFC00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200" dirty="0">
                          <a:solidFill>
                            <a:srgbClr val="FFC000"/>
                          </a:solidFill>
                          <a:latin typeface="Century Gothic" panose="020B0502020202020204" pitchFamily="34" charset="0"/>
                          <a:cs typeface="Amatic SC" panose="00000500000000000000" pitchFamily="2" charset="-79"/>
                        </a:rPr>
                        <a:t>Spring 2</a:t>
                      </a:r>
                      <a:endParaRPr lang="en-GB" sz="1200" dirty="0">
                        <a:solidFill>
                          <a:srgbClr val="FFC00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200" dirty="0">
                          <a:solidFill>
                            <a:srgbClr val="00B050"/>
                          </a:solidFill>
                          <a:latin typeface="Century Gothic" panose="020B0502020202020204" pitchFamily="34" charset="0"/>
                          <a:cs typeface="Amatic SC" panose="00000500000000000000" pitchFamily="2" charset="-79"/>
                        </a:rPr>
                        <a:t>Summer 1</a:t>
                      </a:r>
                      <a:endParaRPr lang="en-GB" sz="1200" dirty="0">
                        <a:solidFill>
                          <a:srgbClr val="00B05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200" dirty="0">
                          <a:solidFill>
                            <a:srgbClr val="00B050"/>
                          </a:solidFill>
                          <a:latin typeface="Century Gothic" panose="020B0502020202020204" pitchFamily="34" charset="0"/>
                          <a:cs typeface="Amatic SC" panose="00000500000000000000" pitchFamily="2" charset="-79"/>
                        </a:rPr>
                        <a:t>Summer 2</a:t>
                      </a:r>
                      <a:endParaRPr lang="en-GB" sz="1200" dirty="0">
                        <a:solidFill>
                          <a:srgbClr val="00B05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606421">
                <a:tc>
                  <a:txBody>
                    <a:bodyPr/>
                    <a:lstStyle/>
                    <a:p>
                      <a:pPr algn="ctr"/>
                      <a:r>
                        <a:rPr lang="en-US" sz="1200" b="1" dirty="0">
                          <a:latin typeface="Century Gothic" panose="020B0502020202020204" pitchFamily="34" charset="0"/>
                          <a:cs typeface="Amatic SC" panose="00000500000000000000" pitchFamily="2" charset="-79"/>
                        </a:rPr>
                        <a:t>General Themes </a:t>
                      </a:r>
                      <a:endParaRPr lang="en-GB" sz="1200" b="1" dirty="0">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1200" dirty="0" err="1">
                          <a:solidFill>
                            <a:srgbClr val="FF0000"/>
                          </a:solidFill>
                          <a:latin typeface="Century Gothic" panose="020B0502020202020204" pitchFamily="34" charset="0"/>
                          <a:cs typeface="Amatic SC" panose="00000500000000000000" pitchFamily="2" charset="-79"/>
                        </a:rPr>
                        <a:t>Marvellous</a:t>
                      </a:r>
                      <a:r>
                        <a:rPr lang="en-US" sz="1200" dirty="0">
                          <a:solidFill>
                            <a:srgbClr val="FF0000"/>
                          </a:solidFill>
                          <a:latin typeface="Century Gothic" panose="020B0502020202020204" pitchFamily="34" charset="0"/>
                          <a:cs typeface="Amatic SC" panose="00000500000000000000" pitchFamily="2" charset="-79"/>
                        </a:rPr>
                        <a: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latin typeface="Century Gothic" panose="020B0502020202020204" pitchFamily="34" charset="0"/>
                          <a:cs typeface="Amatic SC" panose="00000500000000000000" pitchFamily="2" charset="-79"/>
                        </a:rPr>
                        <a:t>Do you Remember when….? Lets</a:t>
                      </a:r>
                      <a:r>
                        <a:rPr lang="en-US" sz="1200" baseline="0" dirty="0">
                          <a:solidFill>
                            <a:srgbClr val="FF0000"/>
                          </a:solidFill>
                          <a:latin typeface="Century Gothic" panose="020B0502020202020204" pitchFamily="34" charset="0"/>
                          <a:cs typeface="Amatic SC" panose="00000500000000000000" pitchFamily="2" charset="-79"/>
                        </a:rPr>
                        <a:t> celebrate</a:t>
                      </a:r>
                      <a:r>
                        <a:rPr lang="en-US" sz="1200" dirty="0">
                          <a:solidFill>
                            <a:srgbClr val="FF0000"/>
                          </a:solidFill>
                          <a:latin typeface="Century Gothic" panose="020B0502020202020204" pitchFamily="34" charset="0"/>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a:solidFill>
                            <a:srgbClr val="FFC000"/>
                          </a:solidFill>
                          <a:latin typeface="Century Gothic" panose="020B0502020202020204" pitchFamily="34" charset="0"/>
                          <a:cs typeface="Amatic SC" panose="00000500000000000000" pitchFamily="2" charset="-79"/>
                        </a:rPr>
                        <a:t>How big is big?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Century Gothic" panose="020B0502020202020204" pitchFamily="34" charset="0"/>
                          <a:cs typeface="Amatic SC" panose="00000500000000000000" pitchFamily="2" charset="-79"/>
                        </a:rPr>
                        <a:t>Big adventures with Little Feet</a:t>
                      </a:r>
                    </a:p>
                    <a:p>
                      <a:pPr algn="ctr"/>
                      <a:endParaRPr lang="en-US" sz="1200" b="1" dirty="0">
                        <a:solidFill>
                          <a:srgbClr val="FFC00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B050"/>
                          </a:solidFill>
                          <a:latin typeface="Century Gothic" panose="020B0502020202020204" pitchFamily="34" charset="0"/>
                          <a:cs typeface="Amatic SC" panose="00000500000000000000" pitchFamily="2" charset="-79"/>
                        </a:rPr>
                        <a:t>Ready Steady Grow </a:t>
                      </a:r>
                    </a:p>
                    <a:p>
                      <a:pPr algn="ctr"/>
                      <a:endParaRPr lang="en-US" sz="1200" b="1" dirty="0">
                        <a:solidFill>
                          <a:srgbClr val="00B05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B050"/>
                          </a:solidFill>
                          <a:latin typeface="Century Gothic" panose="020B0502020202020204" pitchFamily="34" charset="0"/>
                          <a:cs typeface="Amatic SC" panose="00000500000000000000" pitchFamily="2" charset="-79"/>
                        </a:rPr>
                        <a:t>I  wonder what's at the Seaside?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548666">
                <a:tc rowSpan="3">
                  <a:txBody>
                    <a:bodyPr/>
                    <a:lstStyle/>
                    <a:p>
                      <a:pPr algn="ctr"/>
                      <a:r>
                        <a:rPr lang="en-US" sz="1200" b="1" dirty="0">
                          <a:latin typeface="Century Gothic" panose="020B0502020202020204" pitchFamily="34" charset="0"/>
                          <a:cs typeface="Amatic SC" panose="00000500000000000000" pitchFamily="2" charset="-79"/>
                        </a:rPr>
                        <a:t>Literacy</a:t>
                      </a:r>
                    </a:p>
                    <a:p>
                      <a:pPr marL="0" algn="ctr" defTabSz="914400" rtl="0" eaLnBrk="1" latinLnBrk="0" hangingPunct="1">
                        <a:spcAft>
                          <a:spcPts val="0"/>
                        </a:spcAft>
                      </a:pPr>
                      <a:r>
                        <a:rPr lang="en-US" sz="1100" kern="1200" dirty="0">
                          <a:solidFill>
                            <a:schemeClr val="dk1"/>
                          </a:solidFill>
                          <a:effectLst/>
                          <a:latin typeface="Century Gothic" panose="020B0502020202020204" pitchFamily="34" charset="0"/>
                          <a:cs typeface="Times New Roman" panose="02020603050405020304" pitchFamily="18" charset="0"/>
                        </a:rPr>
                        <a:t>Our aims: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effectLst/>
                          <a:latin typeface="Century Gothic" panose="020B0502020202020204" pitchFamily="34" charset="0"/>
                          <a:ea typeface="+mn-ea"/>
                          <a:cs typeface="Times New Roman" panose="02020603050405020304" pitchFamily="18" charset="0"/>
                        </a:rPr>
                        <a:t>To provide each child with the opportunity to become a master and lover of English. By providing an engaging, progressive English curriculum, each child will be able to achieve to their full potential.</a:t>
                      </a:r>
                    </a:p>
                    <a:p>
                      <a:pPr algn="ctr"/>
                      <a:endParaRPr lang="en-US" sz="1100" b="0" dirty="0">
                        <a:latin typeface="Century Gothic" panose="020B0502020202020204" pitchFamily="34" charset="0"/>
                        <a:cs typeface="Amatic SC" panose="00000500000000000000" pitchFamily="2" charset="-79"/>
                      </a:endParaRPr>
                    </a:p>
                    <a:p>
                      <a:pPr algn="ctr"/>
                      <a:r>
                        <a:rPr lang="en-US" sz="1100" b="0" dirty="0">
                          <a:latin typeface="Century Gothic" panose="020B0502020202020204" pitchFamily="34" charset="0"/>
                          <a:cs typeface="Amatic SC" panose="00000500000000000000" pitchFamily="2" charset="-79"/>
                        </a:rPr>
                        <a:t>Comprehension</a:t>
                      </a:r>
                    </a:p>
                    <a:p>
                      <a:pPr algn="ctr"/>
                      <a:r>
                        <a:rPr lang="en-US" sz="1100" b="0" dirty="0">
                          <a:latin typeface="Century Gothic" panose="020B0502020202020204" pitchFamily="34" charset="0"/>
                          <a:cs typeface="Amatic SC" panose="00000500000000000000" pitchFamily="2" charset="-79"/>
                        </a:rPr>
                        <a:t>- Developing a passion for reading</a:t>
                      </a:r>
                    </a:p>
                    <a:p>
                      <a:pPr algn="ctr"/>
                      <a:r>
                        <a:rPr lang="en-US" sz="1100" b="0" dirty="0">
                          <a:latin typeface="Century Gothic" panose="020B0502020202020204" pitchFamily="34" charset="0"/>
                          <a:cs typeface="Amatic SC" panose="00000500000000000000" pitchFamily="2" charset="-79"/>
                        </a:rPr>
                        <a:t>Children will visit the library weekly </a:t>
                      </a:r>
                    </a:p>
                    <a:p>
                      <a:pPr algn="ctr"/>
                      <a:endParaRPr lang="en-US" sz="1100" b="0" dirty="0">
                        <a:latin typeface="Century Gothic" panose="020B0502020202020204" pitchFamily="34" charset="0"/>
                        <a:cs typeface="Amatic SC" panose="00000500000000000000" pitchFamily="2" charset="-79"/>
                      </a:endParaRPr>
                    </a:p>
                    <a:p>
                      <a:pPr algn="ctr"/>
                      <a:r>
                        <a:rPr lang="en-US" sz="1100" b="0" dirty="0">
                          <a:latin typeface="Century Gothic" panose="020B0502020202020204" pitchFamily="34" charset="0"/>
                          <a:cs typeface="Amatic SC" panose="00000500000000000000" pitchFamily="2" charset="-79"/>
                        </a:rPr>
                        <a:t>Word</a:t>
                      </a:r>
                    </a:p>
                    <a:p>
                      <a:pPr algn="ctr"/>
                      <a:r>
                        <a:rPr lang="en-US" sz="1100" b="0" dirty="0">
                          <a:latin typeface="Century Gothic" panose="020B0502020202020204" pitchFamily="34" charset="0"/>
                          <a:cs typeface="Amatic SC" panose="00000500000000000000" pitchFamily="2" charset="-79"/>
                        </a:rPr>
                        <a:t> Reading </a:t>
                      </a:r>
                    </a:p>
                    <a:p>
                      <a:pPr algn="ctr"/>
                      <a:r>
                        <a:rPr lang="en-US" sz="1100" b="0" i="0" kern="1200" dirty="0">
                          <a:solidFill>
                            <a:schemeClr val="dk1"/>
                          </a:solidFill>
                          <a:effectLst/>
                          <a:latin typeface="Century Gothic" panose="020B0502020202020204" pitchFamily="34" charset="0"/>
                          <a:ea typeface="+mn-ea"/>
                          <a:cs typeface="+mn-cs"/>
                        </a:rPr>
                        <a:t>Phonics daily sessions.</a:t>
                      </a:r>
                    </a:p>
                    <a:p>
                      <a:pPr algn="ctr"/>
                      <a:r>
                        <a:rPr lang="en-US" sz="1100" b="0" i="0" kern="1200" dirty="0">
                          <a:solidFill>
                            <a:schemeClr val="dk1"/>
                          </a:solidFill>
                          <a:effectLst/>
                          <a:latin typeface="Century Gothic" panose="020B0502020202020204" pitchFamily="34" charset="0"/>
                          <a:ea typeface="+mn-ea"/>
                          <a:cs typeface="+mn-cs"/>
                        </a:rPr>
                        <a:t>Follow reading scheme.</a:t>
                      </a:r>
                    </a:p>
                    <a:p>
                      <a:pPr algn="ctr"/>
                      <a:endParaRPr lang="en-US" sz="1200" b="0" i="0" kern="1200" dirty="0">
                        <a:solidFill>
                          <a:schemeClr val="dk1"/>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6">
                  <a:txBody>
                    <a:bodyPr/>
                    <a:lstStyle/>
                    <a:p>
                      <a:pPr algn="ctr"/>
                      <a:r>
                        <a:rPr lang="en-US" sz="800" dirty="0">
                          <a:latin typeface="Century Gothic" panose="020B0502020202020204" pitchFamily="34" charset="0"/>
                        </a:rPr>
                        <a:t>It is crucial for children to develop </a:t>
                      </a:r>
                      <a:r>
                        <a:rPr lang="en-US" sz="800" b="1" dirty="0">
                          <a:latin typeface="Century Gothic" panose="020B0502020202020204" pitchFamily="34" charset="0"/>
                        </a:rPr>
                        <a:t>a life-long love of reading</a:t>
                      </a:r>
                      <a:r>
                        <a:rPr lang="en-US" sz="800" dirty="0">
                          <a:latin typeface="Century Gothic" panose="020B0502020202020204" pitchFamily="34" charset="0"/>
                        </a:rPr>
                        <a:t>. Reading consists of two dimensions: </a:t>
                      </a:r>
                      <a:r>
                        <a:rPr lang="en-US" sz="800" b="1" dirty="0">
                          <a:latin typeface="Century Gothic" panose="020B0502020202020204" pitchFamily="34" charset="0"/>
                        </a:rPr>
                        <a:t>language comprehension and word reading</a:t>
                      </a:r>
                      <a:r>
                        <a:rPr lang="en-US" sz="800" dirty="0">
                          <a:latin typeface="Century Gothic" panose="020B0502020202020204" pitchFamily="34" charset="0"/>
                        </a:rPr>
                        <a:t>. Language comprehension (necessary for both reading and writing) starts from birth. It only develops when adults talk with children about the world around them and the books (stories and non-fiction) they read with them, and </a:t>
                      </a:r>
                      <a:r>
                        <a:rPr lang="en-US" sz="800" b="1" dirty="0">
                          <a:latin typeface="Century Gothic" panose="020B0502020202020204" pitchFamily="34" charset="0"/>
                        </a:rPr>
                        <a:t>enjoy rhymes, poems and songs together</a:t>
                      </a:r>
                      <a:r>
                        <a:rPr lang="en-US" sz="800" dirty="0">
                          <a:latin typeface="Century Gothic" panose="020B0502020202020204" pitchFamily="34" charset="0"/>
                        </a:rPr>
                        <a:t>. Skilled word reading, taught later, involves both the speedy working out of the pronunciation of unfamiliar printed words (</a:t>
                      </a:r>
                      <a:r>
                        <a:rPr lang="en-US" sz="800" b="1" dirty="0">
                          <a:latin typeface="Century Gothic" panose="020B0502020202020204" pitchFamily="34" charset="0"/>
                        </a:rPr>
                        <a:t>decoding)</a:t>
                      </a:r>
                      <a:r>
                        <a:rPr lang="en-US" sz="800" dirty="0">
                          <a:latin typeface="Century Gothic" panose="020B0502020202020204" pitchFamily="34" charset="0"/>
                        </a:rPr>
                        <a:t> and the </a:t>
                      </a:r>
                      <a:r>
                        <a:rPr lang="en-US" sz="800" b="1" dirty="0">
                          <a:latin typeface="Century Gothic" panose="020B0502020202020204" pitchFamily="34" charset="0"/>
                        </a:rPr>
                        <a:t>speedy recognition of familiar printed words. </a:t>
                      </a:r>
                      <a:r>
                        <a:rPr lang="en-US" sz="800" dirty="0">
                          <a:latin typeface="Century Gothic" panose="020B0502020202020204" pitchFamily="34" charset="0"/>
                        </a:rPr>
                        <a:t>Writing involves</a:t>
                      </a:r>
                      <a:r>
                        <a:rPr lang="en-US" sz="800" b="1" dirty="0">
                          <a:latin typeface="Century Gothic" panose="020B0502020202020204" pitchFamily="34" charset="0"/>
                        </a:rPr>
                        <a:t> transcription </a:t>
                      </a:r>
                      <a:r>
                        <a:rPr lang="en-US" sz="800" dirty="0">
                          <a:latin typeface="Century Gothic" panose="020B0502020202020204" pitchFamily="34" charset="0"/>
                        </a:rPr>
                        <a:t>(spelling and handwriting) and composition (articulating ideas and structuring them in speech, before writing)</a:t>
                      </a:r>
                      <a:endParaRPr lang="en-US" sz="800" dirty="0">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24877487"/>
                  </a:ext>
                </a:extLst>
              </a:tr>
              <a:tr h="1848139">
                <a:tc vMerge="1">
                  <a:txBody>
                    <a:bodyPr/>
                    <a:lstStyle/>
                    <a:p>
                      <a:pPr algn="ctr"/>
                      <a:r>
                        <a:rPr lang="en-US" sz="3600" b="0">
                          <a:latin typeface="Amatic SC" panose="00000500000000000000" pitchFamily="2" charset="-79"/>
                          <a:cs typeface="Amatic SC" panose="00000500000000000000" pitchFamily="2" charset="-79"/>
                        </a:rPr>
                        <a:t>Literacy</a:t>
                      </a:r>
                    </a:p>
                    <a:p>
                      <a:pPr algn="ctr"/>
                      <a:r>
                        <a:rPr lang="en-US" sz="2400" b="0">
                          <a:latin typeface="Amatic SC" panose="00000500000000000000" pitchFamily="2" charset="-79"/>
                          <a:cs typeface="Amatic SC" panose="00000500000000000000" pitchFamily="2" charset="-79"/>
                        </a:rPr>
                        <a:t>Comprehension </a:t>
                      </a:r>
                      <a:endParaRPr lang="en-GB" sz="2400" b="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800" kern="1200" dirty="0">
                          <a:solidFill>
                            <a:schemeClr val="dk1"/>
                          </a:solidFill>
                          <a:effectLst/>
                          <a:latin typeface="Century Gothic" panose="020B0502020202020204" pitchFamily="34" charset="0"/>
                          <a:ea typeface="+mn-ea"/>
                          <a:cs typeface="+mn-cs"/>
                        </a:rPr>
                        <a:t>I can show a preference for a book, song or rhyme.</a:t>
                      </a:r>
                      <a:endParaRPr lang="en-GB" sz="800" dirty="0">
                        <a:solidFill>
                          <a:schemeClr val="tx1"/>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1000"/>
                        </a:spcAft>
                      </a:pPr>
                      <a:r>
                        <a:rPr lang="en-GB" sz="800" kern="1200" dirty="0">
                          <a:solidFill>
                            <a:schemeClr val="dk1"/>
                          </a:solidFill>
                          <a:effectLst/>
                          <a:latin typeface="Century Gothic" panose="020B0502020202020204" pitchFamily="34" charset="0"/>
                          <a:ea typeface="+mn-ea"/>
                          <a:cs typeface="+mn-cs"/>
                        </a:rPr>
                        <a:t>I can talk about events and characters in a story read to me.</a:t>
                      </a:r>
                    </a:p>
                    <a:p>
                      <a:pPr algn="ctr">
                        <a:lnSpc>
                          <a:spcPct val="115000"/>
                        </a:lnSpc>
                        <a:spcAft>
                          <a:spcPts val="1000"/>
                        </a:spcAft>
                      </a:pPr>
                      <a:r>
                        <a:rPr lang="en-GB" sz="800" kern="1200" dirty="0">
                          <a:solidFill>
                            <a:schemeClr val="dk1"/>
                          </a:solidFill>
                          <a:effectLst/>
                          <a:latin typeface="Century Gothic" panose="020B0502020202020204" pitchFamily="34" charset="0"/>
                          <a:ea typeface="+mn-ea"/>
                          <a:cs typeface="+mn-cs"/>
                        </a:rPr>
                        <a:t>I can join in with rhymes and stories.  I can fill in missing words from well-known rhymes</a:t>
                      </a:r>
                      <a:endParaRPr lang="en-GB" sz="800" i="1" kern="1200" dirty="0">
                        <a:solidFill>
                          <a:schemeClr val="dk1"/>
                        </a:solidFill>
                        <a:effectLst/>
                        <a:latin typeface="Century Gothic" panose="020B0502020202020204" pitchFamily="34" charset="0"/>
                        <a:ea typeface="+mn-ea"/>
                        <a:cs typeface="+mn-cs"/>
                      </a:endParaRPr>
                    </a:p>
                    <a:p>
                      <a:pPr algn="ctr">
                        <a:lnSpc>
                          <a:spcPct val="115000"/>
                        </a:lnSpc>
                        <a:spcAft>
                          <a:spcPts val="1000"/>
                        </a:spcAft>
                      </a:pPr>
                      <a:endParaRPr lang="en-GB" sz="800" i="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GB" sz="800" kern="1200" dirty="0">
                          <a:solidFill>
                            <a:schemeClr val="dk1"/>
                          </a:solidFill>
                          <a:effectLst/>
                          <a:latin typeface="Century Gothic" panose="020B0502020202020204" pitchFamily="34" charset="0"/>
                          <a:ea typeface="+mn-ea"/>
                          <a:cs typeface="+mn-cs"/>
                        </a:rPr>
                        <a:t>I can show interest and answer  simple questions about the text</a:t>
                      </a:r>
                      <a:endParaRPr lang="en-GB" sz="800" dirty="0">
                        <a:solidFill>
                          <a:schemeClr val="tx1"/>
                        </a:solidFill>
                        <a:latin typeface="Century Gothic" panose="020B0502020202020204" pitchFamily="34" charset="0"/>
                        <a:cs typeface="Amatic SC" panose="00000500000000000000" pitchFamily="2" charset="-79"/>
                      </a:endParaRPr>
                    </a:p>
                    <a:p>
                      <a:pPr marL="0" marR="0" indent="0" algn="ctr" defTabSz="914400" rtl="0" eaLnBrk="1" fontAlgn="auto" latinLnBrk="0" hangingPunct="1">
                        <a:lnSpc>
                          <a:spcPct val="115000"/>
                        </a:lnSpc>
                        <a:spcBef>
                          <a:spcPts val="0"/>
                        </a:spcBef>
                        <a:spcAft>
                          <a:spcPts val="1000"/>
                        </a:spcAft>
                        <a:buClrTx/>
                        <a:buSzTx/>
                        <a:buFontTx/>
                        <a:buNone/>
                        <a:tabLst/>
                        <a:defRPr/>
                      </a:pPr>
                      <a:r>
                        <a:rPr lang="en-GB" sz="800" kern="1200" dirty="0">
                          <a:solidFill>
                            <a:schemeClr val="dk1"/>
                          </a:solidFill>
                          <a:effectLst/>
                          <a:latin typeface="Century Gothic" panose="020B0502020202020204" pitchFamily="34" charset="0"/>
                          <a:ea typeface="+mn-ea"/>
                          <a:cs typeface="+mn-cs"/>
                        </a:rPr>
                        <a:t>I use words that I know to check my reading makes sense</a:t>
                      </a:r>
                      <a:endParaRPr lang="en-GB" sz="8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15000"/>
                        </a:lnSpc>
                        <a:spcAft>
                          <a:spcPts val="1000"/>
                        </a:spcAft>
                      </a:pPr>
                      <a:endParaRPr lang="en-GB"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spcAft>
                          <a:spcPts val="0"/>
                        </a:spcAft>
                      </a:pPr>
                      <a:r>
                        <a:rPr lang="en-GB" sz="800" kern="1200">
                          <a:solidFill>
                            <a:schemeClr val="dk1"/>
                          </a:solidFill>
                          <a:effectLst/>
                          <a:latin typeface="Century Gothic" panose="020B0502020202020204" pitchFamily="34" charset="0"/>
                          <a:ea typeface="+mn-ea"/>
                          <a:cs typeface="+mn-cs"/>
                        </a:rPr>
                        <a:t>I can demonstrate understanding when talking about what I have read</a:t>
                      </a:r>
                    </a:p>
                    <a:p>
                      <a:pPr algn="ctr">
                        <a:spcAft>
                          <a:spcPts val="0"/>
                        </a:spcAft>
                      </a:pPr>
                      <a:endParaRPr lang="en-GB" sz="800" kern="1200">
                        <a:solidFill>
                          <a:schemeClr val="dk1"/>
                        </a:solidFill>
                        <a:effectLst/>
                        <a:latin typeface="Century Gothic" panose="020B0502020202020204"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800" kern="1200">
                          <a:solidFill>
                            <a:schemeClr val="dk1"/>
                          </a:solidFill>
                          <a:effectLst/>
                          <a:latin typeface="Century Gothic" panose="020B0502020202020204" pitchFamily="34" charset="0"/>
                          <a:ea typeface="+mn-ea"/>
                          <a:cs typeface="+mn-cs"/>
                        </a:rPr>
                        <a:t>I can repeat words or phrases to check my reading</a:t>
                      </a:r>
                      <a:endParaRPr lang="en-GB" sz="800" i="1">
                        <a:effectLst/>
                        <a:latin typeface="Century Gothic" panose="020B0502020202020204" pitchFamily="34" charset="0"/>
                        <a:ea typeface="Calibri" panose="020F0502020204030204" pitchFamily="34" charset="0"/>
                        <a:cs typeface="Times New Roman" panose="02020603050405020304" pitchFamily="18" charset="0"/>
                      </a:endParaRPr>
                    </a:p>
                    <a:p>
                      <a:pPr algn="ctr">
                        <a:spcAft>
                          <a:spcPts val="0"/>
                        </a:spcAft>
                      </a:pP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spcAft>
                          <a:spcPts val="0"/>
                        </a:spcAft>
                      </a:pPr>
                      <a:r>
                        <a:rPr lang="en-GB" sz="800">
                          <a:effectLst/>
                          <a:latin typeface="Century Gothic" panose="020B0502020202020204" pitchFamily="34" charset="0"/>
                          <a:ea typeface="Calibri" panose="020F0502020204030204" pitchFamily="34" charset="0"/>
                          <a:cs typeface="Times New Roman" panose="02020603050405020304" pitchFamily="18" charset="0"/>
                        </a:rPr>
                        <a:t>I am beginning to notice if my reading makes sense and looks right</a:t>
                      </a:r>
                    </a:p>
                    <a:p>
                      <a:pPr algn="ctr">
                        <a:spcAft>
                          <a:spcPts val="0"/>
                        </a:spcAft>
                      </a:pPr>
                      <a:r>
                        <a:rPr lang="en-GB" sz="800">
                          <a:effectLst/>
                          <a:latin typeface="Century Gothic" panose="020B0502020202020204" pitchFamily="34" charset="0"/>
                          <a:ea typeface="Calibri" panose="020F0502020204030204" pitchFamily="34" charset="0"/>
                          <a:cs typeface="Times New Roman" panose="02020603050405020304" pitchFamily="18" charset="0"/>
                        </a:rPr>
                        <a:t>I think about what I already know to help me with my reading</a:t>
                      </a:r>
                    </a:p>
                    <a:p>
                      <a:pPr marL="0" marR="0" indent="0" algn="ctr" defTabSz="914400" rtl="0" eaLnBrk="1" fontAlgn="auto" latinLnBrk="0" hangingPunct="1">
                        <a:lnSpc>
                          <a:spcPct val="100000"/>
                        </a:lnSpc>
                        <a:spcBef>
                          <a:spcPts val="0"/>
                        </a:spcBef>
                        <a:spcAft>
                          <a:spcPts val="0"/>
                        </a:spcAft>
                        <a:buClrTx/>
                        <a:buSzTx/>
                        <a:buFontTx/>
                        <a:buNone/>
                        <a:tabLst/>
                        <a:defRPr/>
                      </a:pPr>
                      <a:r>
                        <a:rPr lang="en-GB" sz="800">
                          <a:effectLst/>
                          <a:latin typeface="Century Gothic" panose="020B0502020202020204" pitchFamily="34" charset="0"/>
                          <a:ea typeface="Calibri" panose="020F0502020204030204" pitchFamily="34" charset="0"/>
                          <a:cs typeface="Times New Roman" panose="02020603050405020304" pitchFamily="18" charset="0"/>
                        </a:rPr>
                        <a:t>I can say rhymes by heart</a:t>
                      </a:r>
                    </a:p>
                    <a:p>
                      <a:pPr marL="0" marR="0" indent="0" algn="ctr" defTabSz="914400" rtl="0" eaLnBrk="1" fontAlgn="auto" latinLnBrk="0" hangingPunct="1">
                        <a:lnSpc>
                          <a:spcPct val="100000"/>
                        </a:lnSpc>
                        <a:spcBef>
                          <a:spcPts val="0"/>
                        </a:spcBef>
                        <a:spcAft>
                          <a:spcPts val="0"/>
                        </a:spcAft>
                        <a:buClrTx/>
                        <a:buSzTx/>
                        <a:buFontTx/>
                        <a:buNone/>
                        <a:tabLst/>
                        <a:defRPr/>
                      </a:pPr>
                      <a:r>
                        <a:rPr lang="en-GB" sz="800">
                          <a:effectLst/>
                          <a:latin typeface="Century Gothic" panose="020B0502020202020204" pitchFamily="34" charset="0"/>
                          <a:ea typeface="Calibri" panose="020F0502020204030204" pitchFamily="34" charset="0"/>
                          <a:cs typeface="Times New Roman" panose="02020603050405020304" pitchFamily="18" charset="0"/>
                        </a:rPr>
                        <a:t>I can sometimes notice errors</a:t>
                      </a:r>
                    </a:p>
                    <a:p>
                      <a:pPr marL="0" marR="0" indent="0" algn="ctr" defTabSz="914400" rtl="0" eaLnBrk="1" fontAlgn="auto" latinLnBrk="0" hangingPunct="1">
                        <a:lnSpc>
                          <a:spcPct val="100000"/>
                        </a:lnSpc>
                        <a:spcBef>
                          <a:spcPts val="0"/>
                        </a:spcBef>
                        <a:spcAft>
                          <a:spcPts val="0"/>
                        </a:spcAft>
                        <a:buClrTx/>
                        <a:buSzTx/>
                        <a:buFontTx/>
                        <a:buNone/>
                        <a:tabLst/>
                        <a:defRPr/>
                      </a:pPr>
                      <a:r>
                        <a:rPr lang="en-GB" sz="800" kern="1200">
                          <a:solidFill>
                            <a:schemeClr val="dk1"/>
                          </a:solidFill>
                          <a:effectLst/>
                          <a:latin typeface="Century Gothic" panose="020B0502020202020204" pitchFamily="34" charset="0"/>
                          <a:ea typeface="+mn-ea"/>
                          <a:cs typeface="+mn-cs"/>
                        </a:rPr>
                        <a:t>I know that illustrations can help me make sense of my reading</a:t>
                      </a:r>
                      <a:endParaRPr lang="en-GB" sz="800">
                        <a:solidFill>
                          <a:schemeClr val="tx1"/>
                        </a:solidFill>
                        <a:latin typeface="Century Gothic" panose="020B0502020202020204" pitchFamily="34" charset="0"/>
                        <a:cs typeface="Amatic SC" panose="00000500000000000000" pitchFamily="2" charset="-79"/>
                      </a:endParaRPr>
                    </a:p>
                    <a:p>
                      <a:pPr algn="ctr">
                        <a:spcAft>
                          <a:spcPts val="0"/>
                        </a:spcAft>
                      </a:pP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p>
                      <a:pPr algn="ctr">
                        <a:spcAft>
                          <a:spcPts val="0"/>
                        </a:spcAft>
                      </a:pP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a:effectLst/>
                          <a:latin typeface="Century Gothic" panose="020B0502020202020204" pitchFamily="34" charset="0"/>
                          <a:ea typeface="Calibri" panose="020F0502020204030204" pitchFamily="34" charset="0"/>
                          <a:cs typeface="Times New Roman" panose="02020603050405020304" pitchFamily="18" charset="0"/>
                        </a:rPr>
                        <a:t>I can demonstrate understanding of what has been read to me by retelling stories and narratives using my own words and recently introduced vocabulary (ELG)</a:t>
                      </a:r>
                    </a:p>
                    <a:p>
                      <a:pPr marL="0" marR="0" indent="0" algn="ctr" defTabSz="914400" rtl="0" eaLnBrk="1" fontAlgn="auto" latinLnBrk="0" hangingPunct="1">
                        <a:lnSpc>
                          <a:spcPct val="100000"/>
                        </a:lnSpc>
                        <a:spcBef>
                          <a:spcPts val="0"/>
                        </a:spcBef>
                        <a:spcAft>
                          <a:spcPts val="0"/>
                        </a:spcAft>
                        <a:buClrTx/>
                        <a:buSzTx/>
                        <a:buFontTx/>
                        <a:buNone/>
                        <a:tabLst/>
                        <a:defRPr/>
                      </a:pPr>
                      <a:r>
                        <a:rPr lang="en-GB" sz="800" kern="1200">
                          <a:solidFill>
                            <a:schemeClr val="dk1"/>
                          </a:solidFill>
                          <a:effectLst/>
                          <a:latin typeface="Century Gothic" panose="020B0502020202020204" pitchFamily="34" charset="0"/>
                          <a:ea typeface="+mn-ea"/>
                          <a:cs typeface="+mn-cs"/>
                        </a:rPr>
                        <a:t>I can use and understand recently introduced vocabulary during discussions about stories, non-fiction, rhymes and poems and during role-play (ELG)</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2464733">
                <a:tc vMerge="1">
                  <a:txBody>
                    <a:bodyPr/>
                    <a:lstStyle/>
                    <a:p>
                      <a:pPr algn="ctr"/>
                      <a:r>
                        <a:rPr lang="en-US" sz="3600" b="0">
                          <a:latin typeface="Amatic SC" panose="00000500000000000000" pitchFamily="2" charset="-79"/>
                          <a:cs typeface="Amatic SC" panose="00000500000000000000" pitchFamily="2" charset="-79"/>
                        </a:rPr>
                        <a:t>Word Reading </a:t>
                      </a:r>
                      <a:endParaRPr lang="en-GB" sz="3600" b="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0"/>
                        </a:spcAft>
                      </a:pPr>
                      <a:r>
                        <a:rPr lang="en-GB" sz="800" b="1" dirty="0">
                          <a:solidFill>
                            <a:schemeClr val="tx1"/>
                          </a:solidFill>
                          <a:effectLst/>
                          <a:latin typeface="Century Gothic" panose="020B0502020202020204" pitchFamily="34" charset="0"/>
                          <a:ea typeface="Calibri" panose="020F0502020204030204" pitchFamily="34" charset="0"/>
                          <a:cs typeface="Amatic SC" panose="00000500000000000000" pitchFamily="2" charset="-79"/>
                        </a:rPr>
                        <a:t>Phonic Sounds: </a:t>
                      </a:r>
                      <a:r>
                        <a:rPr lang="en-GB" sz="800" b="0" dirty="0">
                          <a:solidFill>
                            <a:schemeClr val="tx1"/>
                          </a:solidFill>
                          <a:effectLst/>
                          <a:latin typeface="Century Gothic" panose="020B0502020202020204" pitchFamily="34" charset="0"/>
                          <a:ea typeface="Calibri" panose="020F0502020204030204" pitchFamily="34" charset="0"/>
                          <a:cs typeface="Amatic SC" panose="00000500000000000000" pitchFamily="2" charset="-79"/>
                        </a:rPr>
                        <a:t>RWINC </a:t>
                      </a:r>
                    </a:p>
                    <a:p>
                      <a:pPr algn="ctr">
                        <a:lnSpc>
                          <a:spcPct val="107000"/>
                        </a:lnSpc>
                        <a:spcAft>
                          <a:spcPts val="0"/>
                        </a:spcAft>
                      </a:pPr>
                      <a:endParaRPr lang="en-GB" sz="8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spcAft>
                          <a:spcPts val="0"/>
                        </a:spcAft>
                      </a:pPr>
                      <a:r>
                        <a:rPr lang="en-GB" sz="800" dirty="0">
                          <a:effectLst/>
                          <a:latin typeface="Century Gothic" panose="020B0502020202020204" pitchFamily="34" charset="0"/>
                          <a:ea typeface="Calibri" panose="020F0502020204030204" pitchFamily="34" charset="0"/>
                          <a:cs typeface="Times New Roman" panose="02020603050405020304" pitchFamily="18" charset="0"/>
                        </a:rPr>
                        <a:t>I can handle books correctly and follow print left to right, top to bottom</a:t>
                      </a:r>
                    </a:p>
                    <a:p>
                      <a:pPr algn="ctr">
                        <a:spcAft>
                          <a:spcPts val="0"/>
                        </a:spcAft>
                      </a:pPr>
                      <a:endParaRPr lang="en-GB" sz="8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spcAft>
                          <a:spcPts val="0"/>
                        </a:spcAft>
                      </a:pPr>
                      <a:r>
                        <a:rPr lang="en-GB" sz="800" dirty="0">
                          <a:effectLst/>
                          <a:latin typeface="Century Gothic" panose="020B0502020202020204" pitchFamily="34" charset="0"/>
                          <a:ea typeface="Calibri" panose="020F0502020204030204" pitchFamily="34" charset="0"/>
                          <a:cs typeface="Times New Roman" panose="02020603050405020304" pitchFamily="18" charset="0"/>
                        </a:rPr>
                        <a:t>I can locate the title</a:t>
                      </a:r>
                    </a:p>
                    <a:p>
                      <a:pPr algn="ctr">
                        <a:spcAft>
                          <a:spcPts val="0"/>
                        </a:spcAft>
                      </a:pPr>
                      <a:endParaRPr lang="en-GB" sz="8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GB" sz="800" dirty="0">
                          <a:effectLst/>
                          <a:latin typeface="Century Gothic" panose="020B0502020202020204" pitchFamily="34" charset="0"/>
                          <a:ea typeface="Calibri" panose="020F0502020204030204" pitchFamily="34" charset="0"/>
                          <a:cs typeface="Times New Roman" panose="02020603050405020304" pitchFamily="18" charset="0"/>
                        </a:rPr>
                        <a:t>I can segment and blend words orally</a:t>
                      </a:r>
                    </a:p>
                    <a:p>
                      <a:pPr algn="ctr">
                        <a:spcAft>
                          <a:spcPts val="0"/>
                        </a:spcAft>
                      </a:pPr>
                      <a:r>
                        <a:rPr lang="en-GB" sz="800" dirty="0">
                          <a:effectLst/>
                          <a:latin typeface="Century Gothic" panose="020B0502020202020204" pitchFamily="34" charset="0"/>
                          <a:ea typeface="Calibri" panose="020F0502020204030204" pitchFamily="34" charset="0"/>
                          <a:cs typeface="Times New Roman" panose="02020603050405020304" pitchFamily="18" charset="0"/>
                        </a:rPr>
                        <a:t>I can recognise words that rhyme</a:t>
                      </a:r>
                    </a:p>
                    <a:p>
                      <a:pPr algn="ctr">
                        <a:spcAft>
                          <a:spcPts val="0"/>
                        </a:spcAft>
                      </a:pPr>
                      <a:r>
                        <a:rPr lang="en-GB" sz="800" dirty="0">
                          <a:effectLst/>
                          <a:latin typeface="Century Gothic" panose="020B0502020202020204" pitchFamily="34" charset="0"/>
                          <a:ea typeface="Calibri" panose="020F0502020204030204" pitchFamily="34" charset="0"/>
                          <a:cs typeface="Times New Roman" panose="02020603050405020304" pitchFamily="18" charset="0"/>
                        </a:rPr>
                        <a:t> </a:t>
                      </a:r>
                    </a:p>
                    <a:p>
                      <a:pPr algn="ctr">
                        <a:lnSpc>
                          <a:spcPct val="115000"/>
                        </a:lnSpc>
                        <a:spcAft>
                          <a:spcPts val="1000"/>
                        </a:spcAft>
                      </a:pPr>
                      <a:r>
                        <a:rPr lang="en-GB" sz="80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en-GB" sz="800" b="1" dirty="0">
                          <a:solidFill>
                            <a:schemeClr val="tx1"/>
                          </a:solidFill>
                          <a:effectLst/>
                          <a:latin typeface="Century Gothic" panose="020B0502020202020204" pitchFamily="34" charset="0"/>
                          <a:ea typeface="Calibri" panose="020F0502020204030204" pitchFamily="34" charset="0"/>
                          <a:cs typeface="Amatic SC" panose="00000500000000000000" pitchFamily="2" charset="-79"/>
                        </a:rPr>
                        <a:t>Phonic Sounds: </a:t>
                      </a:r>
                      <a:r>
                        <a:rPr lang="en-GB" sz="800" b="0" dirty="0">
                          <a:solidFill>
                            <a:schemeClr val="tx1"/>
                          </a:solidFill>
                          <a:effectLst/>
                          <a:latin typeface="Century Gothic" panose="020B0502020202020204" pitchFamily="34" charset="0"/>
                          <a:ea typeface="Calibri" panose="020F0502020204030204" pitchFamily="34" charset="0"/>
                          <a:cs typeface="Amatic SC" panose="00000500000000000000" pitchFamily="2" charset="-79"/>
                        </a:rPr>
                        <a:t>RWINC</a:t>
                      </a:r>
                    </a:p>
                    <a:p>
                      <a:pPr algn="ctr">
                        <a:lnSpc>
                          <a:spcPct val="107000"/>
                        </a:lnSpc>
                        <a:spcAft>
                          <a:spcPts val="0"/>
                        </a:spcAft>
                      </a:pPr>
                      <a:r>
                        <a:rPr lang="en-GB" sz="800" b="0" dirty="0">
                          <a:solidFill>
                            <a:schemeClr val="tx1"/>
                          </a:solidFill>
                          <a:effectLst/>
                          <a:latin typeface="Century Gothic" panose="020B0502020202020204" pitchFamily="34" charset="0"/>
                          <a:ea typeface="Calibri" panose="020F0502020204030204" pitchFamily="34" charset="0"/>
                          <a:cs typeface="Amatic SC" panose="00000500000000000000" pitchFamily="2" charset="-79"/>
                        </a:rPr>
                        <a:t> </a:t>
                      </a:r>
                    </a:p>
                    <a:p>
                      <a:pPr marL="0" marR="0" indent="0" algn="ctr" defTabSz="914400" rtl="0" eaLnBrk="1" fontAlgn="auto" latinLnBrk="0" hangingPunct="1">
                        <a:lnSpc>
                          <a:spcPct val="107000"/>
                        </a:lnSpc>
                        <a:spcBef>
                          <a:spcPts val="0"/>
                        </a:spcBef>
                        <a:spcAft>
                          <a:spcPts val="800"/>
                        </a:spcAft>
                        <a:buClrTx/>
                        <a:buSzTx/>
                        <a:buFontTx/>
                        <a:buNone/>
                        <a:tabLst/>
                        <a:defRPr/>
                      </a:pPr>
                      <a:r>
                        <a:rPr lang="en-GB" sz="800" dirty="0">
                          <a:effectLst/>
                          <a:latin typeface="Century Gothic" panose="020B0502020202020204" pitchFamily="34" charset="0"/>
                          <a:ea typeface="Calibri" panose="020F0502020204030204" pitchFamily="34" charset="0"/>
                          <a:cs typeface="Times New Roman" panose="02020603050405020304" pitchFamily="18" charset="0"/>
                        </a:rPr>
                        <a:t>I can Link most sounds to letters</a:t>
                      </a:r>
                    </a:p>
                    <a:p>
                      <a:pPr marL="0" marR="0" indent="0" algn="ctr" defTabSz="914400" rtl="0" eaLnBrk="1" fontAlgn="auto" latinLnBrk="0" hangingPunct="1">
                        <a:lnSpc>
                          <a:spcPct val="107000"/>
                        </a:lnSpc>
                        <a:spcBef>
                          <a:spcPts val="0"/>
                        </a:spcBef>
                        <a:spcAft>
                          <a:spcPts val="800"/>
                        </a:spcAft>
                        <a:buClrTx/>
                        <a:buSzTx/>
                        <a:buFontTx/>
                        <a:buNone/>
                        <a:tabLst/>
                        <a:defRPr/>
                      </a:pPr>
                      <a:r>
                        <a:rPr lang="en-GB" sz="800" dirty="0">
                          <a:effectLst/>
                          <a:latin typeface="Century Gothic" panose="020B0502020202020204" pitchFamily="34" charset="0"/>
                          <a:ea typeface="Calibri" panose="020F0502020204030204" pitchFamily="34" charset="0"/>
                          <a:cs typeface="Times New Roman" panose="02020603050405020304" pitchFamily="18" charset="0"/>
                        </a:rPr>
                        <a:t>I am beginning to blend and segment in order to read </a:t>
                      </a:r>
                      <a:r>
                        <a:rPr lang="en-GB" sz="800" dirty="0" err="1">
                          <a:effectLst/>
                          <a:latin typeface="Century Gothic" panose="020B0502020202020204" pitchFamily="34" charset="0"/>
                          <a:ea typeface="Calibri" panose="020F0502020204030204" pitchFamily="34" charset="0"/>
                          <a:cs typeface="Times New Roman" panose="02020603050405020304" pitchFamily="18" charset="0"/>
                        </a:rPr>
                        <a:t>vc</a:t>
                      </a:r>
                      <a:r>
                        <a:rPr lang="en-GB" sz="800" dirty="0">
                          <a:effectLst/>
                          <a:latin typeface="Century Gothic" panose="020B0502020202020204" pitchFamily="34" charset="0"/>
                          <a:ea typeface="Calibri" panose="020F0502020204030204" pitchFamily="34" charset="0"/>
                          <a:cs typeface="Times New Roman" panose="02020603050405020304" pitchFamily="18" charset="0"/>
                        </a:rPr>
                        <a:t> and </a:t>
                      </a:r>
                      <a:r>
                        <a:rPr lang="en-GB" sz="800" dirty="0" err="1">
                          <a:effectLst/>
                          <a:latin typeface="Century Gothic" panose="020B0502020202020204" pitchFamily="34" charset="0"/>
                          <a:ea typeface="Calibri" panose="020F0502020204030204" pitchFamily="34" charset="0"/>
                          <a:cs typeface="Times New Roman" panose="02020603050405020304" pitchFamily="18" charset="0"/>
                        </a:rPr>
                        <a:t>cvc</a:t>
                      </a:r>
                      <a:r>
                        <a:rPr lang="en-GB" sz="800" dirty="0">
                          <a:effectLst/>
                          <a:latin typeface="Century Gothic" panose="020B0502020202020204" pitchFamily="34" charset="0"/>
                          <a:ea typeface="Calibri" panose="020F0502020204030204" pitchFamily="34" charset="0"/>
                          <a:cs typeface="Times New Roman" panose="02020603050405020304" pitchFamily="18" charset="0"/>
                        </a:rPr>
                        <a:t> words</a:t>
                      </a:r>
                    </a:p>
                    <a:p>
                      <a:pPr marL="0" marR="0" indent="0" algn="ctr" defTabSz="914400" rtl="0" eaLnBrk="1" fontAlgn="auto" latinLnBrk="0" hangingPunct="1">
                        <a:lnSpc>
                          <a:spcPct val="107000"/>
                        </a:lnSpc>
                        <a:spcBef>
                          <a:spcPts val="0"/>
                        </a:spcBef>
                        <a:spcAft>
                          <a:spcPts val="800"/>
                        </a:spcAft>
                        <a:buClrTx/>
                        <a:buSzTx/>
                        <a:buFontTx/>
                        <a:buNone/>
                        <a:tabLst/>
                        <a:defRPr/>
                      </a:pPr>
                      <a:r>
                        <a:rPr lang="en-GB" sz="800" dirty="0">
                          <a:effectLst/>
                          <a:latin typeface="Century Gothic" panose="020B0502020202020204" pitchFamily="34" charset="0"/>
                          <a:ea typeface="Calibri" panose="020F0502020204030204" pitchFamily="34" charset="0"/>
                          <a:cs typeface="Times New Roman" panose="02020603050405020304" pitchFamily="18" charset="0"/>
                        </a:rPr>
                        <a:t>I am beginning to match spoken word to written word (1 to 1 </a:t>
                      </a:r>
                      <a:r>
                        <a:rPr lang="en-GB" sz="800" dirty="0" err="1">
                          <a:effectLst/>
                          <a:latin typeface="Century Gothic" panose="020B0502020202020204" pitchFamily="34" charset="0"/>
                          <a:ea typeface="Calibri" panose="020F0502020204030204" pitchFamily="34" charset="0"/>
                          <a:cs typeface="Times New Roman" panose="02020603050405020304" pitchFamily="18" charset="0"/>
                        </a:rPr>
                        <a:t>cor</a:t>
                      </a:r>
                      <a:r>
                        <a:rPr lang="en-GB" sz="800" dirty="0">
                          <a:effectLst/>
                          <a:latin typeface="Century Gothic" panose="020B0502020202020204" pitchFamily="34" charset="0"/>
                          <a:ea typeface="Calibri" panose="020F0502020204030204" pitchFamily="34" charset="0"/>
                          <a:cs typeface="Times New Roman" panose="02020603050405020304" pitchFamily="18" charset="0"/>
                        </a:rPr>
                        <a:t>) across 2-3 lines of print</a:t>
                      </a:r>
                    </a:p>
                    <a:p>
                      <a:pPr marL="0" marR="0" indent="0" algn="ctr" defTabSz="914400" rtl="0" eaLnBrk="1" fontAlgn="auto" latinLnBrk="0" hangingPunct="1">
                        <a:lnSpc>
                          <a:spcPct val="107000"/>
                        </a:lnSpc>
                        <a:spcBef>
                          <a:spcPts val="0"/>
                        </a:spcBef>
                        <a:spcAft>
                          <a:spcPts val="800"/>
                        </a:spcAft>
                        <a:buClrTx/>
                        <a:buSzTx/>
                        <a:buFontTx/>
                        <a:buNone/>
                        <a:tabLst/>
                        <a:defRPr/>
                      </a:pPr>
                      <a:r>
                        <a:rPr lang="en-GB" sz="800" kern="1200" dirty="0">
                          <a:solidFill>
                            <a:schemeClr val="dk1"/>
                          </a:solidFill>
                          <a:effectLst/>
                          <a:latin typeface="Century Gothic" panose="020B0502020202020204" pitchFamily="34" charset="0"/>
                          <a:ea typeface="+mn-ea"/>
                          <a:cs typeface="+mn-cs"/>
                        </a:rPr>
                        <a:t>I can read some Phase 2 words including some tricky words</a:t>
                      </a:r>
                      <a:endParaRPr lang="en-GB" sz="8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800" dirty="0">
                          <a:latin typeface="Century Gothic" panose="020B0502020202020204" pitchFamily="34" charset="0"/>
                        </a:rPr>
                        <a:t> </a:t>
                      </a:r>
                      <a:endParaRPr lang="en-GB" sz="800" dirty="0">
                        <a:solidFill>
                          <a:schemeClr val="tx1"/>
                        </a:solidFill>
                        <a:effectLst/>
                        <a:latin typeface="Century Gothic" panose="020B0502020202020204" pitchFamily="34"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en-GB" sz="800" b="1" dirty="0">
                          <a:solidFill>
                            <a:schemeClr val="tx1"/>
                          </a:solidFill>
                          <a:effectLst/>
                          <a:latin typeface="Century Gothic" panose="020B0502020202020204" pitchFamily="34" charset="0"/>
                          <a:ea typeface="Calibri" panose="020F0502020204030204" pitchFamily="34" charset="0"/>
                          <a:cs typeface="Amatic SC" panose="00000500000000000000" pitchFamily="2" charset="-79"/>
                        </a:rPr>
                        <a:t>Phonic Sounds: </a:t>
                      </a:r>
                      <a:r>
                        <a:rPr lang="en-GB" sz="800" b="0" dirty="0">
                          <a:solidFill>
                            <a:schemeClr val="tx1"/>
                          </a:solidFill>
                          <a:effectLst/>
                          <a:latin typeface="Century Gothic" panose="020B0502020202020204" pitchFamily="34" charset="0"/>
                          <a:ea typeface="Calibri" panose="020F0502020204030204" pitchFamily="34" charset="0"/>
                          <a:cs typeface="Amatic SC" panose="00000500000000000000" pitchFamily="2" charset="-79"/>
                        </a:rPr>
                        <a:t>RWINC </a:t>
                      </a:r>
                    </a:p>
                    <a:p>
                      <a:pPr algn="ctr">
                        <a:spcAft>
                          <a:spcPts val="0"/>
                        </a:spcAft>
                      </a:pPr>
                      <a:endParaRPr lang="en-GB" sz="8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spcAft>
                          <a:spcPts val="0"/>
                        </a:spcAft>
                      </a:pPr>
                      <a:r>
                        <a:rPr lang="en-GB" sz="800" dirty="0">
                          <a:effectLst/>
                          <a:latin typeface="Century Gothic" panose="020B0502020202020204" pitchFamily="34" charset="0"/>
                          <a:ea typeface="Calibri" panose="020F0502020204030204" pitchFamily="34" charset="0"/>
                          <a:cs typeface="Times New Roman" panose="02020603050405020304" pitchFamily="18" charset="0"/>
                        </a:rPr>
                        <a:t>I can locate and recall the title</a:t>
                      </a:r>
                    </a:p>
                    <a:p>
                      <a:pPr algn="ctr">
                        <a:lnSpc>
                          <a:spcPct val="115000"/>
                        </a:lnSpc>
                        <a:spcAft>
                          <a:spcPts val="0"/>
                        </a:spcAft>
                      </a:pPr>
                      <a:r>
                        <a:rPr lang="en-GB" sz="800" dirty="0">
                          <a:effectLst/>
                          <a:latin typeface="Century Gothic" panose="020B0502020202020204" pitchFamily="34" charset="0"/>
                          <a:ea typeface="Calibri" panose="020F0502020204030204" pitchFamily="34" charset="0"/>
                          <a:cs typeface="Times New Roman" panose="02020603050405020304" pitchFamily="18" charset="0"/>
                        </a:rPr>
                        <a:t>I can read with 1-1 correspondence</a:t>
                      </a:r>
                    </a:p>
                    <a:p>
                      <a:pPr algn="ctr">
                        <a:lnSpc>
                          <a:spcPct val="115000"/>
                        </a:lnSpc>
                        <a:spcAft>
                          <a:spcPts val="0"/>
                        </a:spcAft>
                      </a:pPr>
                      <a:r>
                        <a:rPr lang="en-GB" sz="800" dirty="0">
                          <a:effectLst/>
                          <a:latin typeface="Century Gothic" panose="020B0502020202020204" pitchFamily="34" charset="0"/>
                          <a:ea typeface="Calibri" panose="020F0502020204030204" pitchFamily="34" charset="0"/>
                          <a:cs typeface="Times New Roman" panose="02020603050405020304" pitchFamily="18" charset="0"/>
                        </a:rPr>
                        <a:t>I can read some common irregular words (Phase2/3)</a:t>
                      </a:r>
                    </a:p>
                    <a:p>
                      <a:pPr algn="ctr">
                        <a:lnSpc>
                          <a:spcPct val="115000"/>
                        </a:lnSpc>
                        <a:spcAft>
                          <a:spcPts val="0"/>
                        </a:spcAft>
                      </a:pPr>
                      <a:r>
                        <a:rPr lang="en-GB" sz="800" dirty="0">
                          <a:effectLst/>
                          <a:latin typeface="Century Gothic" panose="020B0502020202020204" pitchFamily="34" charset="0"/>
                          <a:ea typeface="Calibri" panose="020F0502020204030204" pitchFamily="34" charset="0"/>
                          <a:cs typeface="Times New Roman" panose="02020603050405020304" pitchFamily="18" charset="0"/>
                        </a:rPr>
                        <a:t>I can  link all sounds to letters</a:t>
                      </a:r>
                    </a:p>
                    <a:p>
                      <a:pPr algn="ctr">
                        <a:lnSpc>
                          <a:spcPct val="115000"/>
                        </a:lnSpc>
                        <a:spcAft>
                          <a:spcPts val="0"/>
                        </a:spcAft>
                      </a:pPr>
                      <a:r>
                        <a:rPr lang="en-GB" sz="800" kern="1200" dirty="0">
                          <a:solidFill>
                            <a:schemeClr val="dk1"/>
                          </a:solidFill>
                          <a:effectLst/>
                          <a:latin typeface="Century Gothic" panose="020B0502020202020204" pitchFamily="34" charset="0"/>
                          <a:ea typeface="+mn-ea"/>
                          <a:cs typeface="+mn-cs"/>
                        </a:rPr>
                        <a:t>I can solve simple words by blending sounds and I check what I read makes sense and sounds right</a:t>
                      </a:r>
                      <a:endParaRPr lang="en-GB"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0"/>
                        </a:spcAft>
                      </a:pPr>
                      <a:r>
                        <a:rPr lang="en-GB" sz="800" b="1" dirty="0">
                          <a:solidFill>
                            <a:schemeClr val="tx1"/>
                          </a:solidFill>
                          <a:effectLst/>
                          <a:latin typeface="Century Gothic" panose="020B0502020202020204" pitchFamily="34" charset="0"/>
                          <a:ea typeface="Calibri" panose="020F0502020204030204" pitchFamily="34" charset="0"/>
                          <a:cs typeface="Amatic SC" panose="00000500000000000000" pitchFamily="2" charset="-79"/>
                        </a:rPr>
                        <a:t>Phonic Sounds: </a:t>
                      </a:r>
                      <a:r>
                        <a:rPr lang="en-GB" sz="800" b="0" dirty="0">
                          <a:solidFill>
                            <a:schemeClr val="tx1"/>
                          </a:solidFill>
                          <a:effectLst/>
                          <a:latin typeface="Century Gothic" panose="020B0502020202020204" pitchFamily="34" charset="0"/>
                          <a:ea typeface="Calibri" panose="020F0502020204030204" pitchFamily="34" charset="0"/>
                          <a:cs typeface="Amatic SC" panose="00000500000000000000" pitchFamily="2" charset="-79"/>
                        </a:rPr>
                        <a:t>RWINC </a:t>
                      </a:r>
                    </a:p>
                    <a:p>
                      <a:pPr algn="ctr">
                        <a:lnSpc>
                          <a:spcPct val="107000"/>
                        </a:lnSpc>
                        <a:spcAft>
                          <a:spcPts val="0"/>
                        </a:spcAft>
                      </a:pPr>
                      <a:endParaRPr lang="en-GB" sz="800" kern="1200" dirty="0">
                        <a:solidFill>
                          <a:schemeClr val="dk1"/>
                        </a:solidFill>
                        <a:effectLst/>
                        <a:latin typeface="Century Gothic" panose="020B0502020202020204" pitchFamily="34" charset="0"/>
                        <a:ea typeface="+mn-ea"/>
                        <a:cs typeface="+mn-cs"/>
                      </a:endParaRPr>
                    </a:p>
                    <a:p>
                      <a:pPr algn="ctr">
                        <a:lnSpc>
                          <a:spcPct val="115000"/>
                        </a:lnSpc>
                        <a:spcAft>
                          <a:spcPts val="0"/>
                        </a:spcAft>
                      </a:pPr>
                      <a:r>
                        <a:rPr lang="en-GB" sz="800" dirty="0">
                          <a:effectLst/>
                          <a:latin typeface="Century Gothic" panose="020B0502020202020204" pitchFamily="34" charset="0"/>
                          <a:ea typeface="Calibri" panose="020F0502020204030204" pitchFamily="34" charset="0"/>
                          <a:cs typeface="Times New Roman" panose="02020603050405020304" pitchFamily="18" charset="0"/>
                        </a:rPr>
                        <a:t>I can read and understand simple sentences</a:t>
                      </a:r>
                    </a:p>
                    <a:p>
                      <a:pPr algn="ctr">
                        <a:lnSpc>
                          <a:spcPct val="115000"/>
                        </a:lnSpc>
                        <a:spcAft>
                          <a:spcPts val="0"/>
                        </a:spcAft>
                      </a:pPr>
                      <a:r>
                        <a:rPr lang="en-GB" sz="800" dirty="0">
                          <a:effectLst/>
                          <a:latin typeface="Century Gothic" panose="020B0502020202020204" pitchFamily="34" charset="0"/>
                          <a:ea typeface="Calibri" panose="020F0502020204030204" pitchFamily="34" charset="0"/>
                          <a:cs typeface="Times New Roman" panose="02020603050405020304" pitchFamily="18" charset="0"/>
                        </a:rPr>
                        <a:t>I can use phonic knowledge to read and decode regular words </a:t>
                      </a:r>
                    </a:p>
                    <a:p>
                      <a:pPr algn="ctr">
                        <a:lnSpc>
                          <a:spcPct val="115000"/>
                        </a:lnSpc>
                        <a:spcAft>
                          <a:spcPts val="0"/>
                        </a:spcAft>
                      </a:pPr>
                      <a:r>
                        <a:rPr lang="en-GB" sz="800" dirty="0">
                          <a:effectLst/>
                          <a:latin typeface="Century Gothic" panose="020B0502020202020204" pitchFamily="34" charset="0"/>
                          <a:ea typeface="Calibri" panose="020F0502020204030204" pitchFamily="34" charset="0"/>
                          <a:cs typeface="Times New Roman" panose="02020603050405020304" pitchFamily="18" charset="0"/>
                        </a:rPr>
                        <a:t>I can read all Phase 2 words</a:t>
                      </a:r>
                    </a:p>
                    <a:p>
                      <a:pPr algn="ctr">
                        <a:lnSpc>
                          <a:spcPct val="115000"/>
                        </a:lnSpc>
                        <a:spcAft>
                          <a:spcPts val="0"/>
                        </a:spcAft>
                      </a:pPr>
                      <a:r>
                        <a:rPr lang="en-GB" sz="800" dirty="0">
                          <a:effectLst/>
                          <a:latin typeface="Century Gothic" panose="020B0502020202020204" pitchFamily="34" charset="0"/>
                          <a:ea typeface="Calibri" panose="020F0502020204030204" pitchFamily="34" charset="0"/>
                          <a:cs typeface="Times New Roman" panose="02020603050405020304" pitchFamily="18" charset="0"/>
                        </a:rPr>
                        <a:t>I can read some of Phase 3 words</a:t>
                      </a:r>
                    </a:p>
                    <a:p>
                      <a:pPr algn="ctr">
                        <a:lnSpc>
                          <a:spcPct val="107000"/>
                        </a:lnSpc>
                        <a:spcAft>
                          <a:spcPts val="0"/>
                        </a:spcAft>
                      </a:pPr>
                      <a:endParaRPr lang="en-GB" sz="800" kern="1200" dirty="0">
                        <a:solidFill>
                          <a:schemeClr val="dk1"/>
                        </a:solidFill>
                        <a:effectLst/>
                        <a:latin typeface="Century Gothic" panose="020B0502020202020204" pitchFamily="34" charset="0"/>
                        <a:ea typeface="+mn-ea"/>
                        <a:cs typeface="+mn-cs"/>
                      </a:endParaRPr>
                    </a:p>
                    <a:p>
                      <a:pPr algn="ctr">
                        <a:lnSpc>
                          <a:spcPct val="107000"/>
                        </a:lnSpc>
                        <a:spcAft>
                          <a:spcPts val="0"/>
                        </a:spcAft>
                      </a:pPr>
                      <a:endParaRPr lang="en-GB" sz="800" kern="1200" dirty="0">
                        <a:solidFill>
                          <a:schemeClr val="dk1"/>
                        </a:solidFill>
                        <a:effectLst/>
                        <a:latin typeface="Century Gothic" panose="020B0502020202020204" pitchFamily="34" charset="0"/>
                        <a:ea typeface="+mn-ea"/>
                        <a:cs typeface="+mn-cs"/>
                      </a:endParaRPr>
                    </a:p>
                    <a:p>
                      <a:pPr algn="ctr">
                        <a:lnSpc>
                          <a:spcPct val="107000"/>
                        </a:lnSpc>
                        <a:spcAft>
                          <a:spcPts val="0"/>
                        </a:spcAft>
                      </a:pPr>
                      <a:endParaRPr lang="en-GB" sz="800" kern="1200" dirty="0">
                        <a:solidFill>
                          <a:schemeClr val="dk1"/>
                        </a:solidFill>
                        <a:effectLst/>
                        <a:latin typeface="Century Gothic" panose="020B050202020202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0"/>
                        </a:spcAft>
                      </a:pPr>
                      <a:r>
                        <a:rPr lang="en-GB" sz="800" b="1" dirty="0">
                          <a:solidFill>
                            <a:schemeClr val="tx1"/>
                          </a:solidFill>
                          <a:effectLst/>
                          <a:latin typeface="Century Gothic" panose="020B0502020202020204" pitchFamily="34" charset="0"/>
                          <a:ea typeface="Calibri" panose="020F0502020204030204" pitchFamily="34" charset="0"/>
                          <a:cs typeface="Amatic SC" panose="00000500000000000000" pitchFamily="2" charset="-79"/>
                        </a:rPr>
                        <a:t>Phonic Sounds: </a:t>
                      </a:r>
                      <a:r>
                        <a:rPr lang="en-GB" sz="800" b="0" dirty="0">
                          <a:solidFill>
                            <a:schemeClr val="tx1"/>
                          </a:solidFill>
                          <a:effectLst/>
                          <a:latin typeface="Century Gothic" panose="020B0502020202020204" pitchFamily="34" charset="0"/>
                          <a:ea typeface="Calibri" panose="020F0502020204030204" pitchFamily="34" charset="0"/>
                          <a:cs typeface="Amatic SC" panose="00000500000000000000" pitchFamily="2" charset="-79"/>
                        </a:rPr>
                        <a:t>RWINC </a:t>
                      </a:r>
                    </a:p>
                    <a:p>
                      <a:pPr algn="ctr">
                        <a:spcAft>
                          <a:spcPts val="0"/>
                        </a:spcAft>
                      </a:pPr>
                      <a:endParaRPr lang="en-GB" sz="8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spcAft>
                          <a:spcPts val="0"/>
                        </a:spcAft>
                      </a:pPr>
                      <a:r>
                        <a:rPr lang="en-GB" sz="800" dirty="0">
                          <a:effectLst/>
                          <a:latin typeface="Century Gothic" panose="020B0502020202020204" pitchFamily="34" charset="0"/>
                          <a:ea typeface="Calibri" panose="020F0502020204030204" pitchFamily="34" charset="0"/>
                          <a:cs typeface="Times New Roman" panose="02020603050405020304" pitchFamily="18" charset="0"/>
                        </a:rPr>
                        <a:t>I can read phase 3 words (decodable and tricky)</a:t>
                      </a:r>
                    </a:p>
                    <a:p>
                      <a:pPr algn="ctr">
                        <a:spcAft>
                          <a:spcPts val="0"/>
                        </a:spcAft>
                      </a:pPr>
                      <a:r>
                        <a:rPr lang="en-GB" sz="800" dirty="0">
                          <a:effectLst/>
                          <a:latin typeface="Century Gothic" panose="020B0502020202020204" pitchFamily="34" charset="0"/>
                          <a:ea typeface="Calibri" panose="020F0502020204030204" pitchFamily="34" charset="0"/>
                          <a:cs typeface="Times New Roman" panose="02020603050405020304" pitchFamily="18" charset="0"/>
                        </a:rPr>
                        <a:t>I can say a sound for each letter in the alphabet and at least 10 digraphs (ELG)</a:t>
                      </a:r>
                    </a:p>
                    <a:p>
                      <a:pPr algn="ctr">
                        <a:spcAft>
                          <a:spcPts val="0"/>
                        </a:spcAft>
                      </a:pPr>
                      <a:endParaRPr lang="en-GB" sz="8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a:effectLst/>
                          <a:latin typeface="Century Gothic" panose="020B0502020202020204" pitchFamily="34" charset="0"/>
                          <a:ea typeface="Calibri" panose="020F0502020204030204" pitchFamily="34" charset="0"/>
                          <a:cs typeface="Times New Roman" panose="02020603050405020304" pitchFamily="18" charset="0"/>
                        </a:rPr>
                        <a:t>I can read words consistent with my phonic knowledge by sound blending (ELG)</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8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800" kern="1200" dirty="0">
                          <a:solidFill>
                            <a:schemeClr val="dk1"/>
                          </a:solidFill>
                          <a:effectLst/>
                          <a:latin typeface="Century Gothic" panose="020B0502020202020204" pitchFamily="34" charset="0"/>
                          <a:ea typeface="+mn-ea"/>
                          <a:cs typeface="+mn-cs"/>
                        </a:rPr>
                        <a:t>I can re-read books showing increased accuracy  and fluency</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lnSpc>
                          <a:spcPct val="107000"/>
                        </a:lnSpc>
                        <a:spcAft>
                          <a:spcPts val="0"/>
                        </a:spcAft>
                      </a:pPr>
                      <a:r>
                        <a:rPr lang="en-GB" sz="800" b="1" dirty="0">
                          <a:solidFill>
                            <a:schemeClr val="tx1"/>
                          </a:solidFill>
                          <a:effectLst/>
                          <a:latin typeface="Century Gothic" panose="020B0502020202020204" pitchFamily="34" charset="0"/>
                          <a:ea typeface="Calibri" panose="020F0502020204030204" pitchFamily="34" charset="0"/>
                          <a:cs typeface="Amatic SC" panose="00000500000000000000" pitchFamily="2" charset="-79"/>
                        </a:rPr>
                        <a:t>Phonic Sounds: </a:t>
                      </a:r>
                      <a:r>
                        <a:rPr lang="en-GB" sz="800" b="0" dirty="0">
                          <a:solidFill>
                            <a:schemeClr val="tx1"/>
                          </a:solidFill>
                          <a:effectLst/>
                          <a:latin typeface="Century Gothic" panose="020B0502020202020204" pitchFamily="34" charset="0"/>
                          <a:ea typeface="Calibri" panose="020F0502020204030204" pitchFamily="34" charset="0"/>
                          <a:cs typeface="Amatic SC" panose="00000500000000000000" pitchFamily="2" charset="-79"/>
                        </a:rPr>
                        <a:t>RWINC </a:t>
                      </a:r>
                    </a:p>
                    <a:p>
                      <a:pPr algn="ctr">
                        <a:lnSpc>
                          <a:spcPct val="107000"/>
                        </a:lnSpc>
                        <a:spcAft>
                          <a:spcPts val="0"/>
                        </a:spcAft>
                      </a:pPr>
                      <a:endParaRPr lang="en-GB" sz="800" dirty="0">
                        <a:solidFill>
                          <a:schemeClr val="tx1"/>
                        </a:solidFill>
                        <a:effectLst/>
                        <a:latin typeface="Century Gothic" panose="020B0502020202020204" pitchFamily="34" charset="0"/>
                        <a:ea typeface="Calibri" panose="020F0502020204030204" pitchFamily="34" charset="0"/>
                        <a:cs typeface="Amatic SC" panose="00000500000000000000" pitchFamily="2" charset="-79"/>
                      </a:endParaRPr>
                    </a:p>
                    <a:p>
                      <a:pPr algn="ctr">
                        <a:lnSpc>
                          <a:spcPct val="107000"/>
                        </a:lnSpc>
                        <a:spcAft>
                          <a:spcPts val="800"/>
                        </a:spcAft>
                      </a:pPr>
                      <a:r>
                        <a:rPr lang="en-GB" sz="800" dirty="0">
                          <a:solidFill>
                            <a:schemeClr val="tx1"/>
                          </a:solidFill>
                          <a:effectLst/>
                          <a:latin typeface="Century Gothic" panose="020B0502020202020204" pitchFamily="34" charset="0"/>
                          <a:ea typeface="Calibri" panose="020F0502020204030204" pitchFamily="34" charset="0"/>
                          <a:cs typeface="Amatic SC" panose="00000500000000000000" pitchFamily="2" charset="-79"/>
                        </a:rPr>
                        <a:t>End of term assessments</a:t>
                      </a:r>
                    </a:p>
                    <a:p>
                      <a:pPr algn="ctr">
                        <a:lnSpc>
                          <a:spcPct val="107000"/>
                        </a:lnSpc>
                        <a:spcAft>
                          <a:spcPts val="800"/>
                        </a:spcAft>
                      </a:pPr>
                      <a:r>
                        <a:rPr lang="en-GB" sz="800" dirty="0">
                          <a:solidFill>
                            <a:schemeClr val="tx1"/>
                          </a:solidFill>
                          <a:effectLst/>
                          <a:latin typeface="Century Gothic" panose="020B0502020202020204" pitchFamily="34" charset="0"/>
                          <a:ea typeface="Calibri" panose="020F0502020204030204" pitchFamily="34" charset="0"/>
                          <a:cs typeface="Amatic SC" panose="00000500000000000000" pitchFamily="2" charset="-79"/>
                        </a:rPr>
                        <a:t>Transition work with Year 1 staff </a:t>
                      </a:r>
                    </a:p>
                    <a:p>
                      <a:pPr algn="ctr">
                        <a:lnSpc>
                          <a:spcPct val="107000"/>
                        </a:lnSpc>
                        <a:spcAft>
                          <a:spcPts val="800"/>
                        </a:spcAft>
                      </a:pPr>
                      <a:endParaRPr lang="en-GB" sz="800" dirty="0">
                        <a:solidFill>
                          <a:schemeClr val="tx1"/>
                        </a:solidFill>
                        <a:effectLst/>
                        <a:latin typeface="Century Gothic" panose="020B0502020202020204" pitchFamily="34" charset="0"/>
                        <a:ea typeface="Calibri" panose="020F0502020204030204" pitchFamily="34" charset="0"/>
                        <a:cs typeface="Amatic SC" panose="00000500000000000000" pitchFamily="2" charset="-79"/>
                      </a:endParaRPr>
                    </a:p>
                    <a:p>
                      <a:pPr algn="ctr">
                        <a:lnSpc>
                          <a:spcPct val="107000"/>
                        </a:lnSpc>
                        <a:spcAft>
                          <a:spcPts val="800"/>
                        </a:spcAft>
                      </a:pPr>
                      <a:endParaRPr lang="en-GB" sz="800" dirty="0">
                        <a:solidFill>
                          <a:schemeClr val="tx1"/>
                        </a:solidFill>
                        <a:effectLst/>
                        <a:latin typeface="Century Gothic" panose="020B0502020202020204" pitchFamily="34"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474909330"/>
                  </a:ext>
                </a:extLst>
              </a:tr>
            </a:tbl>
          </a:graphicData>
        </a:graphic>
      </p:graphicFrame>
      <p:pic>
        <p:nvPicPr>
          <p:cNvPr id="2" name="Picture 1">
            <a:extLst>
              <a:ext uri="{FF2B5EF4-FFF2-40B4-BE49-F238E27FC236}">
                <a16:creationId xmlns:a16="http://schemas.microsoft.com/office/drawing/2014/main" id="{08630627-DA95-43EF-B258-6B45B4284CBC}"/>
              </a:ext>
            </a:extLst>
          </p:cNvPr>
          <p:cNvPicPr>
            <a:picLocks noChangeAspect="1"/>
          </p:cNvPicPr>
          <p:nvPr/>
        </p:nvPicPr>
        <p:blipFill>
          <a:blip r:embed="rId3"/>
          <a:stretch>
            <a:fillRect/>
          </a:stretch>
        </p:blipFill>
        <p:spPr>
          <a:xfrm>
            <a:off x="838200" y="121510"/>
            <a:ext cx="682811" cy="688908"/>
          </a:xfrm>
          <a:prstGeom prst="rect">
            <a:avLst/>
          </a:prstGeom>
        </p:spPr>
      </p:pic>
    </p:spTree>
    <p:extLst>
      <p:ext uri="{BB962C8B-B14F-4D97-AF65-F5344CB8AC3E}">
        <p14:creationId xmlns:p14="http://schemas.microsoft.com/office/powerpoint/2010/main" val="4137687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Century Gothic" panose="020B0502020202020204" pitchFamily="34" charset="0"/>
                <a:cs typeface="Amatic SC" panose="00000500000000000000" pitchFamily="2" charset="-79"/>
              </a:rPr>
              <a:t>Reception Long Term Plan 23-24</a:t>
            </a:r>
            <a:endParaRPr lang="en-GB" sz="3600" b="1" dirty="0">
              <a:latin typeface="Century Gothic" panose="020B0502020202020204" pitchFamily="34" charset="0"/>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021113655"/>
              </p:ext>
            </p:extLst>
          </p:nvPr>
        </p:nvGraphicFramePr>
        <p:xfrm>
          <a:off x="366318" y="738067"/>
          <a:ext cx="11459364" cy="5855238"/>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366833">
                <a:tc>
                  <a:txBody>
                    <a:bodyPr/>
                    <a:lstStyle/>
                    <a:p>
                      <a:pPr algn="ctr"/>
                      <a:endParaRPr lang="en-GB" sz="1200"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a:solidFill>
                            <a:srgbClr val="FF0000"/>
                          </a:solidFill>
                          <a:latin typeface="Century Gothic" panose="020B0502020202020204" pitchFamily="34" charset="0"/>
                          <a:cs typeface="Amatic SC" panose="00000500000000000000" pitchFamily="2" charset="-79"/>
                        </a:rPr>
                        <a:t>Autumn 1</a:t>
                      </a:r>
                      <a:endParaRPr lang="en-GB" sz="1200">
                        <a:solidFill>
                          <a:srgbClr val="FF000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FF0000"/>
                          </a:solidFill>
                          <a:latin typeface="Century Gothic" panose="020B0502020202020204" pitchFamily="34" charset="0"/>
                          <a:cs typeface="Amatic SC" panose="00000500000000000000" pitchFamily="2" charset="-79"/>
                        </a:rPr>
                        <a:t>Autumn 2</a:t>
                      </a:r>
                      <a:endParaRPr lang="en-GB" sz="1200">
                        <a:solidFill>
                          <a:srgbClr val="FF000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dirty="0">
                          <a:solidFill>
                            <a:srgbClr val="FFC000"/>
                          </a:solidFill>
                          <a:latin typeface="Century Gothic" panose="020B0502020202020204" pitchFamily="34" charset="0"/>
                          <a:cs typeface="Amatic SC" panose="00000500000000000000" pitchFamily="2" charset="-79"/>
                        </a:rPr>
                        <a:t>Spring 1</a:t>
                      </a:r>
                      <a:endParaRPr lang="en-GB" sz="1200" dirty="0">
                        <a:solidFill>
                          <a:srgbClr val="FFC00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200">
                          <a:solidFill>
                            <a:srgbClr val="FFC000"/>
                          </a:solidFill>
                          <a:latin typeface="Century Gothic" panose="020B0502020202020204" pitchFamily="34" charset="0"/>
                          <a:cs typeface="Amatic SC" panose="00000500000000000000" pitchFamily="2" charset="-79"/>
                        </a:rPr>
                        <a:t>Spring 2</a:t>
                      </a:r>
                      <a:endParaRPr lang="en-GB" sz="1200">
                        <a:solidFill>
                          <a:srgbClr val="FFC00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200" dirty="0">
                          <a:solidFill>
                            <a:srgbClr val="00B050"/>
                          </a:solidFill>
                          <a:latin typeface="Century Gothic" panose="020B0502020202020204" pitchFamily="34" charset="0"/>
                          <a:cs typeface="Amatic SC" panose="00000500000000000000" pitchFamily="2" charset="-79"/>
                        </a:rPr>
                        <a:t>Summer 1</a:t>
                      </a:r>
                      <a:endParaRPr lang="en-GB" sz="1200" dirty="0">
                        <a:solidFill>
                          <a:srgbClr val="00B05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200" dirty="0">
                          <a:solidFill>
                            <a:srgbClr val="00B050"/>
                          </a:solidFill>
                          <a:latin typeface="Century Gothic" panose="020B0502020202020204" pitchFamily="34" charset="0"/>
                          <a:cs typeface="Amatic SC" panose="00000500000000000000" pitchFamily="2" charset="-79"/>
                        </a:rPr>
                        <a:t>Summer 2</a:t>
                      </a:r>
                      <a:endParaRPr lang="en-GB" sz="1200" dirty="0">
                        <a:solidFill>
                          <a:srgbClr val="00B05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503659">
                <a:tc>
                  <a:txBody>
                    <a:bodyPr/>
                    <a:lstStyle/>
                    <a:p>
                      <a:pPr algn="ctr"/>
                      <a:r>
                        <a:rPr lang="en-US" sz="1200" b="1" dirty="0">
                          <a:latin typeface="Century Gothic" panose="020B0502020202020204" pitchFamily="34" charset="0"/>
                          <a:cs typeface="Amatic SC" panose="00000500000000000000" pitchFamily="2" charset="-79"/>
                        </a:rPr>
                        <a:t>General Themes </a:t>
                      </a:r>
                      <a:endParaRPr lang="en-GB" sz="1200" b="1" dirty="0">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1200" dirty="0" err="1">
                          <a:solidFill>
                            <a:srgbClr val="FF0000"/>
                          </a:solidFill>
                          <a:latin typeface="Century Gothic" panose="020B0502020202020204" pitchFamily="34" charset="0"/>
                          <a:cs typeface="Amatic SC" panose="00000500000000000000" pitchFamily="2" charset="-79"/>
                        </a:rPr>
                        <a:t>Marvellous</a:t>
                      </a:r>
                      <a:r>
                        <a:rPr lang="en-US" sz="1200" dirty="0">
                          <a:solidFill>
                            <a:srgbClr val="FF0000"/>
                          </a:solidFill>
                          <a:latin typeface="Century Gothic" panose="020B0502020202020204" pitchFamily="34" charset="0"/>
                          <a:cs typeface="Amatic SC" panose="00000500000000000000" pitchFamily="2" charset="-79"/>
                        </a:rPr>
                        <a: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latin typeface="Century Gothic" panose="020B0502020202020204" pitchFamily="34" charset="0"/>
                          <a:cs typeface="Amatic SC" panose="00000500000000000000" pitchFamily="2" charset="-79"/>
                        </a:rPr>
                        <a:t>Do you Remember when….? Lets</a:t>
                      </a:r>
                      <a:r>
                        <a:rPr lang="en-US" sz="1200" baseline="0" dirty="0">
                          <a:solidFill>
                            <a:srgbClr val="FF0000"/>
                          </a:solidFill>
                          <a:latin typeface="Century Gothic" panose="020B0502020202020204" pitchFamily="34" charset="0"/>
                          <a:cs typeface="Amatic SC" panose="00000500000000000000" pitchFamily="2" charset="-79"/>
                        </a:rPr>
                        <a:t> celebrate</a:t>
                      </a:r>
                      <a:r>
                        <a:rPr lang="en-US" sz="1200" dirty="0">
                          <a:solidFill>
                            <a:srgbClr val="FF0000"/>
                          </a:solidFill>
                          <a:latin typeface="Century Gothic" panose="020B0502020202020204" pitchFamily="34" charset="0"/>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a:solidFill>
                            <a:srgbClr val="FFC000"/>
                          </a:solidFill>
                          <a:latin typeface="Century Gothic" panose="020B0502020202020204" pitchFamily="34" charset="0"/>
                          <a:cs typeface="Amatic SC" panose="00000500000000000000" pitchFamily="2" charset="-79"/>
                        </a:rPr>
                        <a:t>How big is big?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Century Gothic" panose="020B0502020202020204" pitchFamily="34" charset="0"/>
                          <a:cs typeface="Amatic SC" panose="00000500000000000000" pitchFamily="2" charset="-79"/>
                        </a:rPr>
                        <a:t>Big adventures with Little Feet</a:t>
                      </a:r>
                    </a:p>
                    <a:p>
                      <a:pPr algn="ctr"/>
                      <a:endParaRPr lang="en-US" sz="1200" b="1" dirty="0">
                        <a:solidFill>
                          <a:srgbClr val="FFC00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B050"/>
                          </a:solidFill>
                          <a:latin typeface="Century Gothic" panose="020B0502020202020204" pitchFamily="34" charset="0"/>
                          <a:cs typeface="Amatic SC" panose="00000500000000000000" pitchFamily="2" charset="-79"/>
                        </a:rPr>
                        <a:t>Ready Steady Grow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B050"/>
                          </a:solidFill>
                          <a:latin typeface="Century Gothic" panose="020B0502020202020204" pitchFamily="34" charset="0"/>
                          <a:cs typeface="Amatic SC" panose="00000500000000000000" pitchFamily="2" charset="-79"/>
                        </a:rPr>
                        <a:t>I  wonder what's at the Seaside?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848325">
                <a:tc>
                  <a:txBody>
                    <a:bodyPr/>
                    <a:lstStyle/>
                    <a:p>
                      <a:pPr algn="ctr"/>
                      <a:r>
                        <a:rPr lang="en-US" sz="1200" b="1" dirty="0">
                          <a:latin typeface="Century Gothic" panose="020B0502020202020204" pitchFamily="34" charset="0"/>
                          <a:cs typeface="Amatic SC" panose="00000500000000000000" pitchFamily="2" charset="-79"/>
                        </a:rPr>
                        <a:t>Writing</a:t>
                      </a:r>
                      <a:r>
                        <a:rPr lang="en-US" sz="1200" b="0" dirty="0">
                          <a:latin typeface="Century Gothic" panose="020B0502020202020204" pitchFamily="34" charset="0"/>
                          <a:cs typeface="Amatic SC" panose="00000500000000000000" pitchFamily="2" charset="-79"/>
                        </a:rPr>
                        <a:t> </a:t>
                      </a:r>
                    </a:p>
                    <a:p>
                      <a:pPr algn="ctr"/>
                      <a:endParaRPr lang="en-US" sz="1200" b="0" dirty="0">
                        <a:latin typeface="Century Gothic" panose="020B0502020202020204" pitchFamily="34" charset="0"/>
                        <a:cs typeface="Amatic SC" panose="00000500000000000000" pitchFamily="2" charset="-79"/>
                      </a:endParaRPr>
                    </a:p>
                    <a:p>
                      <a:pPr algn="ctr"/>
                      <a:r>
                        <a:rPr lang="en-US" sz="1200" b="0" dirty="0">
                          <a:latin typeface="Century Gothic" panose="020B0502020202020204" pitchFamily="34" charset="0"/>
                          <a:cs typeface="Amatic SC" panose="00000500000000000000" pitchFamily="2" charset="-79"/>
                        </a:rPr>
                        <a:t>TFW used as stimulus across the year</a:t>
                      </a:r>
                    </a:p>
                    <a:p>
                      <a:pPr algn="ctr"/>
                      <a:endParaRPr lang="en-US" sz="1200" b="0" dirty="0">
                        <a:latin typeface="Century Gothic" panose="020B0502020202020204" pitchFamily="34" charset="0"/>
                        <a:cs typeface="Amatic SC" panose="00000500000000000000" pitchFamily="2" charset="-79"/>
                      </a:endParaRPr>
                    </a:p>
                    <a:p>
                      <a:pPr algn="ctr"/>
                      <a:r>
                        <a:rPr lang="en-US" sz="1200" b="0" dirty="0">
                          <a:latin typeface="Century Gothic" panose="020B0502020202020204" pitchFamily="34" charset="0"/>
                          <a:cs typeface="Amatic SC" panose="00000500000000000000" pitchFamily="2" charset="-79"/>
                        </a:rPr>
                        <a:t>Texts may change due to children’s interests </a:t>
                      </a:r>
                    </a:p>
                    <a:p>
                      <a:pPr algn="ctr"/>
                      <a:endParaRPr lang="en-US" sz="1200" b="0" dirty="0">
                        <a:latin typeface="Century Gothic" panose="020B0502020202020204" pitchFamily="34" charset="0"/>
                        <a:cs typeface="Amatic SC" panose="00000500000000000000" pitchFamily="2" charset="-79"/>
                      </a:endParaRPr>
                    </a:p>
                    <a:p>
                      <a:pPr algn="ctr"/>
                      <a:endParaRPr lang="en-US" sz="1200" b="0" dirty="0">
                        <a:latin typeface="Century Gothic" panose="020B0502020202020204" pitchFamily="34" charset="0"/>
                        <a:cs typeface="Amatic SC" panose="00000500000000000000" pitchFamily="2" charset="-79"/>
                      </a:endParaRPr>
                    </a:p>
                    <a:p>
                      <a:pPr algn="ctr"/>
                      <a:endParaRPr lang="en-US" sz="1200" b="0" dirty="0">
                        <a:latin typeface="Century Gothic" panose="020B0502020202020204" pitchFamily="34" charset="0"/>
                        <a:cs typeface="Amatic SC" panose="00000500000000000000" pitchFamily="2" charset="-79"/>
                      </a:endParaRPr>
                    </a:p>
                    <a:p>
                      <a:pPr algn="ctr"/>
                      <a:r>
                        <a:rPr lang="en-US" sz="1200" b="0" dirty="0">
                          <a:latin typeface="Century Gothic" panose="020B0502020202020204" pitchFamily="34" charset="0"/>
                          <a:cs typeface="Amatic SC" panose="00000500000000000000" pitchFamily="2" charset="-79"/>
                        </a:rPr>
                        <a:t>SEE LITERACY ROAD MAP ALONGSIDE </a:t>
                      </a:r>
                      <a:endParaRPr lang="en-GB" sz="1200" b="0" dirty="0">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000" b="1" kern="1200" dirty="0">
                          <a:solidFill>
                            <a:schemeClr val="tx1"/>
                          </a:solidFill>
                          <a:effectLst/>
                          <a:latin typeface="Century Gothic" panose="020B0502020202020204" pitchFamily="34" charset="0"/>
                          <a:ea typeface="+mn-ea"/>
                          <a:cs typeface="Amatic SC" panose="00000500000000000000" pitchFamily="2" charset="-79"/>
                        </a:rPr>
                        <a:t>Texts as a Stimulus:</a:t>
                      </a:r>
                    </a:p>
                    <a:p>
                      <a:pPr algn="ctr"/>
                      <a:endParaRPr lang="en-GB" sz="1000" kern="1200" dirty="0">
                        <a:solidFill>
                          <a:schemeClr val="dk1"/>
                        </a:solidFill>
                        <a:effectLst/>
                        <a:latin typeface="Century Gothic" panose="020B0502020202020204" pitchFamily="34" charset="0"/>
                        <a:ea typeface="+mn-ea"/>
                        <a:cs typeface="+mn-cs"/>
                      </a:endParaRPr>
                    </a:p>
                    <a:p>
                      <a:pPr algn="ctr"/>
                      <a:r>
                        <a:rPr lang="en-GB" sz="1000" kern="1200" dirty="0">
                          <a:solidFill>
                            <a:schemeClr val="dk1"/>
                          </a:solidFill>
                          <a:effectLst/>
                          <a:latin typeface="Century Gothic" panose="020B0502020202020204" pitchFamily="34" charset="0"/>
                          <a:ea typeface="+mn-ea"/>
                          <a:cs typeface="+mn-cs"/>
                        </a:rPr>
                        <a:t>The Colour Monster</a:t>
                      </a:r>
                    </a:p>
                    <a:p>
                      <a:pPr algn="ctr"/>
                      <a:r>
                        <a:rPr lang="en-GB" sz="1000" kern="1200" dirty="0">
                          <a:solidFill>
                            <a:schemeClr val="dk1"/>
                          </a:solidFill>
                          <a:effectLst/>
                          <a:latin typeface="Century Gothic" panose="020B0502020202020204" pitchFamily="34" charset="0"/>
                          <a:ea typeface="+mn-ea"/>
                          <a:cs typeface="+mn-cs"/>
                        </a:rPr>
                        <a:t>Elmer</a:t>
                      </a:r>
                    </a:p>
                    <a:p>
                      <a:pPr algn="ctr"/>
                      <a:r>
                        <a:rPr lang="en-GB" sz="1000" kern="1200" dirty="0">
                          <a:solidFill>
                            <a:schemeClr val="dk1"/>
                          </a:solidFill>
                          <a:effectLst/>
                          <a:latin typeface="Century Gothic" panose="020B0502020202020204" pitchFamily="34" charset="0"/>
                          <a:ea typeface="+mn-ea"/>
                          <a:cs typeface="+mn-cs"/>
                        </a:rPr>
                        <a:t>Only One You</a:t>
                      </a:r>
                    </a:p>
                    <a:p>
                      <a:pPr algn="ctr"/>
                      <a:r>
                        <a:rPr lang="en-GB" sz="1000" kern="1200" dirty="0">
                          <a:solidFill>
                            <a:schemeClr val="dk1"/>
                          </a:solidFill>
                          <a:effectLst/>
                          <a:latin typeface="Century Gothic" panose="020B0502020202020204" pitchFamily="34" charset="0"/>
                          <a:ea typeface="+mn-ea"/>
                          <a:cs typeface="+mn-cs"/>
                        </a:rPr>
                        <a:t>Hair Love</a:t>
                      </a:r>
                    </a:p>
                    <a:p>
                      <a:pPr algn="ctr"/>
                      <a:r>
                        <a:rPr lang="en-GB" sz="1000" kern="1200" dirty="0">
                          <a:solidFill>
                            <a:schemeClr val="dk1"/>
                          </a:solidFill>
                          <a:effectLst/>
                          <a:latin typeface="Century Gothic" panose="020B0502020202020204" pitchFamily="34" charset="0"/>
                          <a:ea typeface="+mn-ea"/>
                          <a:cs typeface="+mn-cs"/>
                        </a:rPr>
                        <a:t>Super Duper You</a:t>
                      </a:r>
                    </a:p>
                    <a:p>
                      <a:pPr algn="ctr"/>
                      <a:r>
                        <a:rPr lang="en-GB" sz="1000" kern="1200" dirty="0">
                          <a:solidFill>
                            <a:schemeClr val="dk1"/>
                          </a:solidFill>
                          <a:effectLst/>
                          <a:latin typeface="Century Gothic" panose="020B0502020202020204" pitchFamily="34" charset="0"/>
                          <a:ea typeface="+mn-ea"/>
                          <a:cs typeface="+mn-cs"/>
                        </a:rPr>
                        <a:t>What Makes Me A Me?</a:t>
                      </a:r>
                    </a:p>
                    <a:p>
                      <a:pPr algn="ctr"/>
                      <a:r>
                        <a:rPr lang="en-GB" sz="1000" kern="1200" dirty="0">
                          <a:solidFill>
                            <a:schemeClr val="dk1"/>
                          </a:solidFill>
                          <a:effectLst/>
                          <a:latin typeface="Century Gothic" panose="020B0502020202020204" pitchFamily="34" charset="0"/>
                          <a:ea typeface="+mn-ea"/>
                          <a:cs typeface="+mn-cs"/>
                        </a:rPr>
                        <a:t>The Growing Story</a:t>
                      </a:r>
                    </a:p>
                    <a:p>
                      <a:pPr algn="ctr"/>
                      <a:r>
                        <a:rPr lang="en-GB" sz="1000" dirty="0">
                          <a:solidFill>
                            <a:schemeClr val="tx1"/>
                          </a:solidFill>
                          <a:latin typeface="Century Gothic" panose="020B0502020202020204" pitchFamily="34" charset="0"/>
                          <a:cs typeface="Amatic SC" panose="00000500000000000000" pitchFamily="2" charset="-79"/>
                        </a:rPr>
                        <a:t>Giraffe is left out</a:t>
                      </a:r>
                      <a:endParaRPr lang="en-GB" sz="1000" kern="1200" dirty="0">
                        <a:solidFill>
                          <a:schemeClr val="tx1"/>
                        </a:solidFill>
                        <a:effectLst/>
                        <a:latin typeface="Century Gothic" panose="020B0502020202020204" pitchFamily="34" charset="0"/>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000" kern="1200" dirty="0">
                          <a:solidFill>
                            <a:schemeClr val="bg1">
                              <a:lumMod val="50000"/>
                            </a:schemeClr>
                          </a:solidFill>
                          <a:effectLst/>
                          <a:latin typeface="Century Gothic" panose="020B0502020202020204" pitchFamily="34" charset="0"/>
                          <a:ea typeface="+mn-ea"/>
                          <a:cs typeface="Amatic SC" panose="00000500000000000000" pitchFamily="2" charset="-79"/>
                        </a:rPr>
                        <a:t>Dominant hand, tripod grip, mark making, giving meaning to marks and labelling. </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000" kern="1200" dirty="0">
                          <a:solidFill>
                            <a:schemeClr val="bg1">
                              <a:lumMod val="50000"/>
                            </a:schemeClr>
                          </a:solidFill>
                          <a:effectLst/>
                          <a:latin typeface="Century Gothic" panose="020B0502020202020204" pitchFamily="34" charset="0"/>
                          <a:ea typeface="+mn-ea"/>
                          <a:cs typeface="Amatic SC" panose="00000500000000000000" pitchFamily="2" charset="-79"/>
                        </a:rPr>
                        <a:t>Name writing Shopping lists, Writing initial sounds and simple captions. </a:t>
                      </a:r>
                      <a:r>
                        <a:rPr lang="en-US" sz="1000" dirty="0">
                          <a:solidFill>
                            <a:schemeClr val="bg1">
                              <a:lumMod val="50000"/>
                            </a:schemeClr>
                          </a:solidFill>
                          <a:effectLst/>
                          <a:latin typeface="Century Gothic" panose="020B0502020202020204" pitchFamily="34" charset="0"/>
                          <a:ea typeface="Calibri" panose="020F0502020204030204" pitchFamily="34" charset="0"/>
                          <a:cs typeface="Amatic SC" panose="00000500000000000000" pitchFamily="2" charset="-79"/>
                        </a:rPr>
                        <a:t>Use initial sounds to label characters / images. Silly soup. </a:t>
                      </a:r>
                      <a:r>
                        <a:rPr lang="en-GB" sz="1000" dirty="0">
                          <a:solidFill>
                            <a:schemeClr val="bg1">
                              <a:lumMod val="50000"/>
                            </a:schemeClr>
                          </a:solidFill>
                          <a:latin typeface="Century Gothic" panose="020B0502020202020204" pitchFamily="34" charset="0"/>
                        </a:rPr>
                        <a:t>Names Labels.</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000" dirty="0">
                          <a:solidFill>
                            <a:schemeClr val="bg1">
                              <a:lumMod val="50000"/>
                            </a:schemeClr>
                          </a:solidFill>
                          <a:latin typeface="Century Gothic" panose="020B0502020202020204" pitchFamily="34" charset="0"/>
                        </a:rPr>
                        <a:t> </a:t>
                      </a:r>
                      <a:r>
                        <a:rPr lang="en-GB" sz="1000" dirty="0">
                          <a:solidFill>
                            <a:schemeClr val="bg1">
                              <a:lumMod val="50000"/>
                            </a:schemeClr>
                          </a:solidFill>
                          <a:effectLst/>
                          <a:latin typeface="Century Gothic" panose="020B0502020202020204" pitchFamily="34" charset="0"/>
                          <a:ea typeface="Calibri" panose="020F0502020204030204" pitchFamily="34" charset="0"/>
                          <a:cs typeface="Amatic SC" panose="00000500000000000000" pitchFamily="2" charset="-79"/>
                        </a:rPr>
                        <a:t>Writing for a purpose in role play</a:t>
                      </a:r>
                      <a:endParaRPr lang="en-GB" sz="1000" dirty="0">
                        <a:solidFill>
                          <a:schemeClr val="bg1">
                            <a:lumMod val="50000"/>
                          </a:schemeClr>
                        </a:solidFill>
                        <a:latin typeface="Century Gothic" panose="020B0502020202020204" pitchFamily="34"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000" dirty="0">
                          <a:solidFill>
                            <a:schemeClr val="bg1">
                              <a:lumMod val="50000"/>
                            </a:schemeClr>
                          </a:solidFill>
                          <a:effectLst/>
                          <a:latin typeface="Century Gothic" panose="020B0502020202020204" pitchFamily="34" charset="0"/>
                          <a:ea typeface="Calibri" panose="020F0502020204030204" pitchFamily="34" charset="0"/>
                          <a:cs typeface="Amatic SC" panose="00000500000000000000" pitchFamily="2" charset="-79"/>
                        </a:rPr>
                        <a:t>PHASE</a:t>
                      </a:r>
                      <a:r>
                        <a:rPr lang="en-GB" sz="1000" baseline="0" dirty="0">
                          <a:solidFill>
                            <a:schemeClr val="bg1">
                              <a:lumMod val="50000"/>
                            </a:schemeClr>
                          </a:solidFill>
                          <a:effectLst/>
                          <a:latin typeface="Century Gothic" panose="020B0502020202020204" pitchFamily="34" charset="0"/>
                          <a:ea typeface="Calibri" panose="020F0502020204030204" pitchFamily="34" charset="0"/>
                          <a:cs typeface="Amatic SC" panose="00000500000000000000" pitchFamily="2" charset="-79"/>
                        </a:rPr>
                        <a:t> WORDS</a:t>
                      </a:r>
                    </a:p>
                    <a:p>
                      <a:pPr marL="0" marR="0" lvl="0" indent="0" algn="ctr" defTabSz="914400" rtl="0" eaLnBrk="1" fontAlgn="base" latinLnBrk="0" hangingPunct="1">
                        <a:lnSpc>
                          <a:spcPct val="100000"/>
                        </a:lnSpc>
                        <a:spcBef>
                          <a:spcPts val="0"/>
                        </a:spcBef>
                        <a:spcAft>
                          <a:spcPts val="0"/>
                        </a:spcAft>
                        <a:buClrTx/>
                        <a:buSzTx/>
                        <a:buFontTx/>
                        <a:buNone/>
                        <a:tabLst/>
                        <a:defRPr/>
                      </a:pPr>
                      <a:endParaRPr lang="en-US" sz="1000" dirty="0">
                        <a:solidFill>
                          <a:schemeClr val="bg1">
                            <a:lumMod val="50000"/>
                          </a:schemeClr>
                        </a:solidFill>
                        <a:effectLst/>
                        <a:latin typeface="Century Gothic" panose="020B0502020202020204" pitchFamily="34" charset="0"/>
                        <a:ea typeface="Calibri" panose="020F050202020403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000" b="1" kern="1200" dirty="0">
                          <a:solidFill>
                            <a:schemeClr val="tx1"/>
                          </a:solidFill>
                          <a:effectLst/>
                          <a:latin typeface="Century Gothic" panose="020B0502020202020204" pitchFamily="34" charset="0"/>
                          <a:ea typeface="+mn-ea"/>
                          <a:cs typeface="Amatic SC" panose="00000500000000000000" pitchFamily="2" charset="-79"/>
                        </a:rPr>
                        <a:t>Texts as a Stimulus:</a:t>
                      </a:r>
                    </a:p>
                    <a:p>
                      <a:pPr algn="ctr"/>
                      <a:endParaRPr lang="en-GB" sz="1000" kern="1200" dirty="0">
                        <a:solidFill>
                          <a:schemeClr val="dk1"/>
                        </a:solidFill>
                        <a:effectLst/>
                        <a:latin typeface="Century Gothic" panose="020B0502020202020204" pitchFamily="34" charset="0"/>
                        <a:ea typeface="+mn-ea"/>
                        <a:cs typeface="+mn-cs"/>
                      </a:endParaRPr>
                    </a:p>
                    <a:p>
                      <a:pPr algn="ctr"/>
                      <a:endParaRPr lang="en-GB" sz="1000" kern="1200" dirty="0">
                        <a:solidFill>
                          <a:schemeClr val="dk1"/>
                        </a:solidFill>
                        <a:effectLst/>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Century Gothic" panose="020B0502020202020204" pitchFamily="34" charset="0"/>
                          <a:ea typeface="+mn-ea"/>
                          <a:cs typeface="+mn-cs"/>
                        </a:rPr>
                        <a:t>The Little Red Hen</a:t>
                      </a:r>
                    </a:p>
                    <a:p>
                      <a:pPr algn="ctr"/>
                      <a:r>
                        <a:rPr lang="en-GB" sz="1000" kern="1200" dirty="0">
                          <a:solidFill>
                            <a:schemeClr val="dk1"/>
                          </a:solidFill>
                          <a:effectLst/>
                          <a:latin typeface="Century Gothic" panose="020B0502020202020204" pitchFamily="34" charset="0"/>
                          <a:ea typeface="+mn-ea"/>
                          <a:cs typeface="+mn-cs"/>
                        </a:rPr>
                        <a:t>Tree</a:t>
                      </a:r>
                    </a:p>
                    <a:p>
                      <a:pPr algn="ctr"/>
                      <a:r>
                        <a:rPr lang="en-GB" sz="1000" kern="1200" dirty="0">
                          <a:solidFill>
                            <a:schemeClr val="dk1"/>
                          </a:solidFill>
                          <a:effectLst/>
                          <a:latin typeface="Century Gothic" panose="020B0502020202020204" pitchFamily="34" charset="0"/>
                          <a:ea typeface="+mn-ea"/>
                          <a:cs typeface="+mn-cs"/>
                        </a:rPr>
                        <a:t>Room on the Broom</a:t>
                      </a:r>
                    </a:p>
                    <a:p>
                      <a:pPr algn="ctr"/>
                      <a:r>
                        <a:rPr lang="en-GB" sz="1000" kern="1200" dirty="0">
                          <a:solidFill>
                            <a:schemeClr val="dk1"/>
                          </a:solidFill>
                          <a:effectLst/>
                          <a:latin typeface="Century Gothic" panose="020B0502020202020204" pitchFamily="34" charset="0"/>
                          <a:ea typeface="+mn-ea"/>
                          <a:cs typeface="+mn-cs"/>
                        </a:rPr>
                        <a:t>Gruffalo</a:t>
                      </a:r>
                    </a:p>
                    <a:p>
                      <a:pPr algn="ctr"/>
                      <a:r>
                        <a:rPr lang="en-GB" sz="1000" kern="1200" dirty="0">
                          <a:solidFill>
                            <a:schemeClr val="dk1"/>
                          </a:solidFill>
                          <a:effectLst/>
                          <a:latin typeface="Century Gothic" panose="020B0502020202020204" pitchFamily="34" charset="0"/>
                          <a:ea typeface="+mn-ea"/>
                          <a:cs typeface="+mn-cs"/>
                        </a:rPr>
                        <a:t>Diwali – Rama and Sita</a:t>
                      </a:r>
                    </a:p>
                    <a:p>
                      <a:pPr algn="ctr"/>
                      <a:r>
                        <a:rPr lang="en-GB" sz="1000" kern="1200" dirty="0">
                          <a:solidFill>
                            <a:schemeClr val="dk1"/>
                          </a:solidFill>
                          <a:effectLst/>
                          <a:latin typeface="Century Gothic" panose="020B0502020202020204" pitchFamily="34" charset="0"/>
                          <a:ea typeface="+mn-ea"/>
                          <a:cs typeface="+mn-cs"/>
                        </a:rPr>
                        <a:t>Percy the Park Keeper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cs typeface="RM Typerighter old" panose="00000400000000000000" pitchFamily="2" charset="-79"/>
                        </a:rPr>
                        <a:t>Bonfire</a:t>
                      </a:r>
                      <a:r>
                        <a:rPr lang="en-US" sz="1000" baseline="0" dirty="0">
                          <a:solidFill>
                            <a:schemeClr val="tx1"/>
                          </a:solidFill>
                          <a:latin typeface="Century Gothic" panose="020B0502020202020204" pitchFamily="34" charset="0"/>
                          <a:cs typeface="RM Typerighter old" panose="00000400000000000000" pitchFamily="2" charset="-79"/>
                        </a:rPr>
                        <a:t> night celebrations</a:t>
                      </a:r>
                      <a:endParaRPr lang="en-US" sz="1000" dirty="0">
                        <a:solidFill>
                          <a:schemeClr val="tx1"/>
                        </a:solidFill>
                        <a:latin typeface="Century Gothic" panose="020B0502020202020204" pitchFamily="34" charset="0"/>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cs typeface="Amatic SC" panose="00000500000000000000" pitchFamily="2" charset="-79"/>
                        </a:rPr>
                        <a:t>The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cs typeface="Amatic SC" panose="00000500000000000000" pitchFamily="2" charset="-79"/>
                        </a:rPr>
                        <a:t>Christmas Lists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cs typeface="Amatic SC" panose="00000500000000000000" pitchFamily="2" charset="-79"/>
                        </a:rPr>
                        <a:t>Letters to Father Christmas </a:t>
                      </a:r>
                      <a:endParaRPr lang="en-GB" sz="1000" dirty="0">
                        <a:solidFill>
                          <a:schemeClr val="bg1">
                            <a:lumMod val="50000"/>
                          </a:schemeClr>
                        </a:solidFill>
                        <a:effectLst/>
                        <a:latin typeface="Century Gothic" panose="020B0502020202020204" pitchFamily="34" charset="0"/>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000" dirty="0">
                          <a:solidFill>
                            <a:schemeClr val="bg1">
                              <a:lumMod val="50000"/>
                            </a:schemeClr>
                          </a:solidFill>
                          <a:effectLst/>
                          <a:latin typeface="Century Gothic" panose="020B0502020202020204" pitchFamily="34" charset="0"/>
                          <a:ea typeface="Calibri" panose="020F0502020204030204" pitchFamily="34" charset="0"/>
                          <a:cs typeface="Amatic SC" panose="00000500000000000000" pitchFamily="2" charset="-79"/>
                        </a:rPr>
                        <a:t>Recount</a:t>
                      </a:r>
                      <a:r>
                        <a:rPr lang="en-GB" sz="1000" baseline="0" dirty="0">
                          <a:solidFill>
                            <a:schemeClr val="bg1">
                              <a:lumMod val="50000"/>
                            </a:schemeClr>
                          </a:solidFill>
                          <a:effectLst/>
                          <a:latin typeface="Century Gothic" panose="020B0502020202020204" pitchFamily="34" charset="0"/>
                          <a:ea typeface="Calibri" panose="020F0502020204030204" pitchFamily="34" charset="0"/>
                          <a:cs typeface="Amatic SC" panose="00000500000000000000" pitchFamily="2" charset="-79"/>
                        </a:rPr>
                        <a:t>, </a:t>
                      </a:r>
                      <a:r>
                        <a:rPr lang="en-GB" sz="1000" dirty="0">
                          <a:solidFill>
                            <a:schemeClr val="bg1">
                              <a:lumMod val="50000"/>
                            </a:schemeClr>
                          </a:solidFill>
                          <a:effectLst/>
                          <a:latin typeface="Century Gothic" panose="020B0502020202020204" pitchFamily="34" charset="0"/>
                          <a:ea typeface="Calibri" panose="020F0502020204030204" pitchFamily="34" charset="0"/>
                          <a:cs typeface="Amatic SC" panose="00000500000000000000" pitchFamily="2" charset="-79"/>
                        </a:rPr>
                        <a:t>Name writing, labelling, talk</a:t>
                      </a:r>
                      <a:r>
                        <a:rPr lang="en-GB" sz="1000" baseline="0" dirty="0">
                          <a:solidFill>
                            <a:schemeClr val="bg1">
                              <a:lumMod val="50000"/>
                            </a:schemeClr>
                          </a:solidFill>
                          <a:effectLst/>
                          <a:latin typeface="Century Gothic" panose="020B0502020202020204" pitchFamily="34" charset="0"/>
                          <a:ea typeface="Calibri" panose="020F0502020204030204" pitchFamily="34" charset="0"/>
                          <a:cs typeface="Amatic SC" panose="00000500000000000000" pitchFamily="2" charset="-79"/>
                        </a:rPr>
                        <a:t> for writing block,</a:t>
                      </a:r>
                      <a:r>
                        <a:rPr lang="en-GB" sz="1000" dirty="0">
                          <a:solidFill>
                            <a:schemeClr val="bg1">
                              <a:lumMod val="50000"/>
                            </a:schemeClr>
                          </a:solidFill>
                          <a:effectLst/>
                          <a:latin typeface="Century Gothic" panose="020B0502020202020204" pitchFamily="34" charset="0"/>
                          <a:ea typeface="Calibri" panose="020F0502020204030204" pitchFamily="34" charset="0"/>
                          <a:cs typeface="Amatic SC" panose="00000500000000000000" pitchFamily="2" charset="-79"/>
                        </a:rPr>
                        <a:t> story scribing. Retelling stories</a:t>
                      </a:r>
                      <a:r>
                        <a:rPr lang="en-US" sz="1000" dirty="0">
                          <a:solidFill>
                            <a:schemeClr val="bg1">
                              <a:lumMod val="50000"/>
                            </a:schemeClr>
                          </a:solidFill>
                          <a:effectLst/>
                          <a:latin typeface="Century Gothic" panose="020B0502020202020204" pitchFamily="34" charset="0"/>
                          <a:ea typeface="+mn-ea"/>
                          <a:cs typeface="+mn-cs"/>
                        </a:rPr>
                        <a:t>,</a:t>
                      </a:r>
                      <a:r>
                        <a:rPr lang="en-US" sz="1000" baseline="0" dirty="0">
                          <a:solidFill>
                            <a:schemeClr val="bg1">
                              <a:lumMod val="50000"/>
                            </a:schemeClr>
                          </a:solidFill>
                          <a:effectLst/>
                          <a:latin typeface="Century Gothic" panose="020B0502020202020204" pitchFamily="34" charset="0"/>
                          <a:ea typeface="+mn-ea"/>
                          <a:cs typeface="+mn-cs"/>
                        </a:rPr>
                        <a:t> letter writing (Stick Man, to Santa)</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000" dirty="0">
                          <a:solidFill>
                            <a:schemeClr val="bg1">
                              <a:lumMod val="50000"/>
                            </a:schemeClr>
                          </a:solidFill>
                          <a:effectLst/>
                          <a:latin typeface="Century Gothic" panose="020B0502020202020204" pitchFamily="34" charset="0"/>
                          <a:ea typeface="Calibri" panose="020F0502020204030204" pitchFamily="34" charset="0"/>
                          <a:cs typeface="Amatic SC" panose="00000500000000000000" pitchFamily="2" charset="-79"/>
                        </a:rPr>
                        <a:t> Writing tricky words such as I, me, my, like, to, the. Writing CVC words, Labels using CVC, CVCC, CCVC words.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000" dirty="0">
                          <a:solidFill>
                            <a:schemeClr val="bg1">
                              <a:lumMod val="50000"/>
                            </a:schemeClr>
                          </a:solidFill>
                          <a:effectLst/>
                          <a:latin typeface="Century Gothic" panose="020B0502020202020204" pitchFamily="34" charset="0"/>
                          <a:ea typeface="Calibri" panose="020F0502020204030204" pitchFamily="34" charset="0"/>
                          <a:cs typeface="Amatic SC" panose="00000500000000000000" pitchFamily="2" charset="-79"/>
                        </a:rPr>
                        <a:t>PHASE WORDS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000" b="1" kern="1200" dirty="0">
                          <a:solidFill>
                            <a:schemeClr val="tx1"/>
                          </a:solidFill>
                          <a:effectLst/>
                          <a:latin typeface="Century Gothic" panose="020B0502020202020204" pitchFamily="34" charset="0"/>
                          <a:ea typeface="+mn-ea"/>
                          <a:cs typeface="Amatic SC" panose="00000500000000000000" pitchFamily="2" charset="-79"/>
                        </a:rPr>
                        <a:t>Texts as a Stimulus:</a:t>
                      </a:r>
                    </a:p>
                    <a:p>
                      <a:pPr algn="ctr">
                        <a:lnSpc>
                          <a:spcPct val="115000"/>
                        </a:lnSpc>
                        <a:spcAft>
                          <a:spcPts val="0"/>
                        </a:spcAft>
                      </a:pPr>
                      <a:endParaRPr lang="en-GB" sz="10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000" dirty="0">
                          <a:effectLst/>
                          <a:latin typeface="Century Gothic" panose="020B0502020202020204" pitchFamily="34" charset="0"/>
                          <a:ea typeface="Calibri" panose="020F0502020204030204" pitchFamily="34" charset="0"/>
                          <a:cs typeface="Times New Roman" panose="02020603050405020304" pitchFamily="18" charset="0"/>
                        </a:rPr>
                        <a:t>Smartest Giant in Town</a:t>
                      </a:r>
                    </a:p>
                    <a:p>
                      <a:pPr algn="ctr">
                        <a:lnSpc>
                          <a:spcPct val="115000"/>
                        </a:lnSpc>
                        <a:spcAft>
                          <a:spcPts val="0"/>
                        </a:spcAft>
                      </a:pPr>
                      <a:r>
                        <a:rPr lang="en-GB" sz="1000" dirty="0">
                          <a:effectLst/>
                          <a:latin typeface="Century Gothic" panose="020B0502020202020204" pitchFamily="34" charset="0"/>
                          <a:ea typeface="Calibri" panose="020F0502020204030204" pitchFamily="34" charset="0"/>
                          <a:cs typeface="Times New Roman" panose="02020603050405020304" pitchFamily="18" charset="0"/>
                        </a:rPr>
                        <a:t>Dinosaur Bones</a:t>
                      </a:r>
                    </a:p>
                    <a:p>
                      <a:pPr algn="ctr">
                        <a:lnSpc>
                          <a:spcPct val="115000"/>
                        </a:lnSpc>
                        <a:spcAft>
                          <a:spcPts val="0"/>
                        </a:spcAft>
                      </a:pPr>
                      <a:r>
                        <a:rPr lang="en-GB" sz="1000" dirty="0">
                          <a:effectLst/>
                          <a:latin typeface="Century Gothic" panose="020B0502020202020204" pitchFamily="34" charset="0"/>
                          <a:ea typeface="Calibri" panose="020F0502020204030204" pitchFamily="34" charset="0"/>
                          <a:cs typeface="Times New Roman" panose="02020603050405020304" pitchFamily="18" charset="0"/>
                        </a:rPr>
                        <a:t>Stomp Dinosaur Stomp </a:t>
                      </a:r>
                    </a:p>
                    <a:p>
                      <a:pPr algn="ctr">
                        <a:lnSpc>
                          <a:spcPct val="115000"/>
                        </a:lnSpc>
                        <a:spcAft>
                          <a:spcPts val="0"/>
                        </a:spcAft>
                      </a:pPr>
                      <a:r>
                        <a:rPr lang="en-GB" sz="1000" dirty="0">
                          <a:effectLst/>
                          <a:latin typeface="Century Gothic" panose="020B0502020202020204" pitchFamily="34" charset="0"/>
                          <a:ea typeface="Calibri" panose="020F0502020204030204" pitchFamily="34" charset="0"/>
                          <a:cs typeface="Times New Roman" panose="02020603050405020304" pitchFamily="18" charset="0"/>
                        </a:rPr>
                        <a:t>Storm</a:t>
                      </a:r>
                    </a:p>
                    <a:p>
                      <a:pPr algn="ctr">
                        <a:lnSpc>
                          <a:spcPct val="115000"/>
                        </a:lnSpc>
                        <a:spcAft>
                          <a:spcPts val="0"/>
                        </a:spcAft>
                      </a:pPr>
                      <a:r>
                        <a:rPr lang="en-GB" sz="1000" dirty="0">
                          <a:effectLst/>
                          <a:latin typeface="Century Gothic" panose="020B0502020202020204" pitchFamily="34" charset="0"/>
                          <a:ea typeface="Calibri" panose="020F0502020204030204" pitchFamily="34" charset="0"/>
                          <a:cs typeface="Times New Roman" panose="02020603050405020304" pitchFamily="18" charset="0"/>
                        </a:rPr>
                        <a:t>Little Cloud </a:t>
                      </a:r>
                    </a:p>
                    <a:p>
                      <a:pPr algn="ctr">
                        <a:lnSpc>
                          <a:spcPct val="115000"/>
                        </a:lnSpc>
                        <a:spcAft>
                          <a:spcPts val="0"/>
                        </a:spcAft>
                      </a:pPr>
                      <a:r>
                        <a:rPr lang="en-GB" sz="1000" dirty="0">
                          <a:effectLst/>
                          <a:latin typeface="Century Gothic" panose="020B0502020202020204" pitchFamily="34" charset="0"/>
                          <a:ea typeface="Calibri" panose="020F0502020204030204" pitchFamily="34" charset="0"/>
                          <a:cs typeface="Times New Roman" panose="02020603050405020304" pitchFamily="18" charset="0"/>
                        </a:rPr>
                        <a:t>How to catch a star </a:t>
                      </a:r>
                      <a:endParaRPr lang="en-GB" sz="1000" dirty="0">
                        <a:solidFill>
                          <a:schemeClr val="bg1">
                            <a:lumMod val="50000"/>
                          </a:schemeClr>
                        </a:solidFill>
                        <a:effectLst/>
                        <a:latin typeface="Century Gothic" panose="020B0502020202020204" pitchFamily="34" charset="0"/>
                        <a:ea typeface="Calibri" panose="020F0502020204030204" pitchFamily="34" charset="0"/>
                        <a:cs typeface="Amatic SC" panose="00000500000000000000" pitchFamily="2" charset="-79"/>
                      </a:endParaRPr>
                    </a:p>
                    <a:p>
                      <a:pPr algn="ctr">
                        <a:lnSpc>
                          <a:spcPct val="115000"/>
                        </a:lnSpc>
                        <a:spcAft>
                          <a:spcPts val="0"/>
                        </a:spcAft>
                      </a:pPr>
                      <a:r>
                        <a:rPr lang="en-GB" sz="1000" dirty="0">
                          <a:solidFill>
                            <a:schemeClr val="bg1">
                              <a:lumMod val="50000"/>
                            </a:schemeClr>
                          </a:solidFill>
                          <a:effectLst/>
                          <a:latin typeface="Century Gothic" panose="020B0502020202020204" pitchFamily="34" charset="0"/>
                          <a:ea typeface="Calibri" panose="020F0502020204030204" pitchFamily="34" charset="0"/>
                          <a:cs typeface="Amatic SC" panose="00000500000000000000" pitchFamily="2" charset="-79"/>
                        </a:rPr>
                        <a:t>Exciting adjectives ‘Wow words’</a:t>
                      </a:r>
                    </a:p>
                    <a:p>
                      <a:pPr algn="ctr">
                        <a:lnSpc>
                          <a:spcPct val="115000"/>
                        </a:lnSpc>
                        <a:spcAft>
                          <a:spcPts val="0"/>
                        </a:spcAft>
                      </a:pPr>
                      <a:r>
                        <a:rPr lang="en-GB" sz="1000" dirty="0">
                          <a:solidFill>
                            <a:schemeClr val="bg1">
                              <a:lumMod val="50000"/>
                            </a:schemeClr>
                          </a:solidFill>
                          <a:effectLst/>
                          <a:latin typeface="Century Gothic" panose="020B0502020202020204" pitchFamily="34" charset="0"/>
                          <a:ea typeface="Calibri" panose="020F0502020204030204" pitchFamily="34" charset="0"/>
                          <a:cs typeface="Amatic SC" panose="00000500000000000000" pitchFamily="2" charset="-79"/>
                        </a:rPr>
                        <a:t>Rhyming</a:t>
                      </a:r>
                      <a:r>
                        <a:rPr lang="en-GB" sz="1000" baseline="0" dirty="0">
                          <a:solidFill>
                            <a:schemeClr val="bg1">
                              <a:lumMod val="50000"/>
                            </a:schemeClr>
                          </a:solidFill>
                          <a:effectLst/>
                          <a:latin typeface="Century Gothic" panose="020B0502020202020204" pitchFamily="34" charset="0"/>
                          <a:ea typeface="Calibri" panose="020F0502020204030204" pitchFamily="34" charset="0"/>
                          <a:cs typeface="Amatic SC" panose="00000500000000000000" pitchFamily="2" charset="-79"/>
                        </a:rPr>
                        <a:t> words/sentences</a:t>
                      </a:r>
                    </a:p>
                    <a:p>
                      <a:pPr algn="ctr">
                        <a:lnSpc>
                          <a:spcPct val="115000"/>
                        </a:lnSpc>
                        <a:spcAft>
                          <a:spcPts val="0"/>
                        </a:spcAft>
                      </a:pPr>
                      <a:r>
                        <a:rPr lang="en-GB" sz="1000" baseline="0" dirty="0">
                          <a:solidFill>
                            <a:schemeClr val="bg1">
                              <a:lumMod val="50000"/>
                            </a:schemeClr>
                          </a:solidFill>
                          <a:effectLst/>
                          <a:latin typeface="Century Gothic" panose="020B0502020202020204" pitchFamily="34" charset="0"/>
                          <a:ea typeface="Calibri" panose="020F0502020204030204" pitchFamily="34" charset="0"/>
                          <a:cs typeface="Amatic SC" panose="00000500000000000000" pitchFamily="2" charset="-79"/>
                        </a:rPr>
                        <a:t>Instructions</a:t>
                      </a:r>
                    </a:p>
                    <a:p>
                      <a:pPr algn="ctr">
                        <a:lnSpc>
                          <a:spcPct val="115000"/>
                        </a:lnSpc>
                        <a:spcAft>
                          <a:spcPts val="0"/>
                        </a:spcAft>
                      </a:pPr>
                      <a:r>
                        <a:rPr lang="en-GB" sz="1000" baseline="0" dirty="0">
                          <a:solidFill>
                            <a:schemeClr val="bg1">
                              <a:lumMod val="50000"/>
                            </a:schemeClr>
                          </a:solidFill>
                          <a:effectLst/>
                          <a:latin typeface="Century Gothic" panose="020B0502020202020204" pitchFamily="34" charset="0"/>
                          <a:ea typeface="Calibri" panose="020F0502020204030204" pitchFamily="34" charset="0"/>
                          <a:cs typeface="Amatic SC" panose="00000500000000000000" pitchFamily="2" charset="-79"/>
                        </a:rPr>
                        <a:t>Captions</a:t>
                      </a:r>
                    </a:p>
                    <a:p>
                      <a:pPr algn="ctr">
                        <a:lnSpc>
                          <a:spcPct val="115000"/>
                        </a:lnSpc>
                        <a:spcAft>
                          <a:spcPts val="0"/>
                        </a:spcAft>
                      </a:pPr>
                      <a:r>
                        <a:rPr lang="en-GB" sz="1000" dirty="0">
                          <a:solidFill>
                            <a:schemeClr val="bg1">
                              <a:lumMod val="50000"/>
                            </a:schemeClr>
                          </a:solidFill>
                          <a:effectLst/>
                          <a:latin typeface="Century Gothic" panose="020B0502020202020204" pitchFamily="34" charset="0"/>
                          <a:ea typeface="Calibri" panose="020F0502020204030204" pitchFamily="34" charset="0"/>
                          <a:cs typeface="Amatic SC" panose="00000500000000000000" pitchFamily="2" charset="-79"/>
                        </a:rPr>
                        <a:t>Writing recipes, lists.</a:t>
                      </a:r>
                      <a:endParaRPr lang="en-GB" sz="1000" baseline="0" dirty="0">
                        <a:solidFill>
                          <a:schemeClr val="bg1">
                            <a:lumMod val="50000"/>
                          </a:schemeClr>
                        </a:solidFill>
                        <a:effectLst/>
                        <a:latin typeface="Century Gothic" panose="020B0502020202020204" pitchFamily="34" charset="0"/>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en-GB" sz="1000" dirty="0">
                          <a:solidFill>
                            <a:schemeClr val="bg1">
                              <a:lumMod val="50000"/>
                            </a:schemeClr>
                          </a:solidFill>
                          <a:effectLst/>
                          <a:latin typeface="Century Gothic" panose="020B0502020202020204" pitchFamily="34" charset="0"/>
                          <a:ea typeface="Calibri" panose="020F0502020204030204" pitchFamily="34" charset="0"/>
                          <a:cs typeface="Amatic SC" panose="00000500000000000000" pitchFamily="2" charset="-79"/>
                        </a:rPr>
                        <a:t>PHASE WORDS</a:t>
                      </a:r>
                    </a:p>
                    <a:p>
                      <a:pPr algn="ctr">
                        <a:lnSpc>
                          <a:spcPct val="115000"/>
                        </a:lnSpc>
                        <a:spcAft>
                          <a:spcPts val="0"/>
                        </a:spcAft>
                      </a:pPr>
                      <a:endParaRPr lang="en-GB"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000" b="1" kern="1200" dirty="0">
                          <a:solidFill>
                            <a:schemeClr val="tx1"/>
                          </a:solidFill>
                          <a:effectLst/>
                          <a:latin typeface="Century Gothic" panose="020B0502020202020204" pitchFamily="34" charset="0"/>
                          <a:ea typeface="+mn-ea"/>
                          <a:cs typeface="Amatic SC" panose="00000500000000000000" pitchFamily="2" charset="-79"/>
                        </a:rPr>
                        <a:t>Texts as a Stimulus:</a:t>
                      </a:r>
                    </a:p>
                    <a:p>
                      <a:pPr algn="ctr">
                        <a:lnSpc>
                          <a:spcPct val="115000"/>
                        </a:lnSpc>
                        <a:spcAft>
                          <a:spcPts val="0"/>
                        </a:spcAft>
                      </a:pPr>
                      <a:endParaRPr lang="en-GB" sz="1000" dirty="0">
                        <a:solidFill>
                          <a:schemeClr val="bg1">
                            <a:lumMod val="50000"/>
                          </a:schemeClr>
                        </a:solidFill>
                        <a:effectLst/>
                        <a:latin typeface="Century Gothic" panose="020B0502020202020204" pitchFamily="34" charset="0"/>
                        <a:ea typeface="Calibri" panose="020F0502020204030204" pitchFamily="34" charset="0"/>
                        <a:cs typeface="Amatic SC" panose="00000500000000000000" pitchFamily="2" charset="-79"/>
                      </a:endParaRPr>
                    </a:p>
                    <a:p>
                      <a:pPr algn="ctr">
                        <a:lnSpc>
                          <a:spcPct val="115000"/>
                        </a:lnSpc>
                        <a:spcAft>
                          <a:spcPts val="0"/>
                        </a:spcAft>
                      </a:pPr>
                      <a:r>
                        <a:rPr lang="en-GB" sz="1000" dirty="0">
                          <a:effectLst/>
                          <a:latin typeface="Century Gothic" panose="020B0502020202020204" pitchFamily="34" charset="0"/>
                          <a:ea typeface="Calibri" panose="020F0502020204030204" pitchFamily="34" charset="0"/>
                          <a:cs typeface="Times New Roman" panose="02020603050405020304" pitchFamily="18" charset="0"/>
                        </a:rPr>
                        <a:t>The Snail and the Whale</a:t>
                      </a:r>
                    </a:p>
                    <a:p>
                      <a:pPr algn="ctr">
                        <a:lnSpc>
                          <a:spcPct val="115000"/>
                        </a:lnSpc>
                        <a:spcAft>
                          <a:spcPts val="0"/>
                        </a:spcAft>
                      </a:pPr>
                      <a:r>
                        <a:rPr lang="en-GB" sz="1000" dirty="0">
                          <a:effectLst/>
                          <a:latin typeface="Century Gothic" panose="020B0502020202020204" pitchFamily="34" charset="0"/>
                          <a:ea typeface="Calibri" panose="020F0502020204030204" pitchFamily="34" charset="0"/>
                          <a:cs typeface="Times New Roman" panose="02020603050405020304" pitchFamily="18" charset="0"/>
                        </a:rPr>
                        <a:t>What the Ladybird Heard</a:t>
                      </a:r>
                    </a:p>
                    <a:p>
                      <a:pPr algn="ctr">
                        <a:lnSpc>
                          <a:spcPct val="115000"/>
                        </a:lnSpc>
                        <a:spcAft>
                          <a:spcPts val="0"/>
                        </a:spcAft>
                      </a:pPr>
                      <a:r>
                        <a:rPr lang="en-GB" sz="1000" dirty="0">
                          <a:effectLst/>
                          <a:latin typeface="Century Gothic" panose="020B0502020202020204" pitchFamily="34" charset="0"/>
                          <a:ea typeface="Calibri" panose="020F0502020204030204" pitchFamily="34" charset="0"/>
                          <a:cs typeface="Times New Roman" panose="02020603050405020304" pitchFamily="18" charset="0"/>
                        </a:rPr>
                        <a:t>Rumble in the jungle </a:t>
                      </a:r>
                    </a:p>
                    <a:p>
                      <a:pPr algn="ctr">
                        <a:lnSpc>
                          <a:spcPct val="115000"/>
                        </a:lnSpc>
                        <a:spcAft>
                          <a:spcPts val="0"/>
                        </a:spcAft>
                      </a:pPr>
                      <a:r>
                        <a:rPr lang="en-GB" sz="1000" dirty="0">
                          <a:effectLst/>
                          <a:latin typeface="Century Gothic" panose="020B0502020202020204" pitchFamily="34" charset="0"/>
                          <a:ea typeface="Calibri" panose="020F0502020204030204" pitchFamily="34" charset="0"/>
                          <a:cs typeface="Times New Roman" panose="02020603050405020304" pitchFamily="18" charset="0"/>
                        </a:rPr>
                        <a:t>I am a Tiger</a:t>
                      </a:r>
                    </a:p>
                    <a:p>
                      <a:pPr algn="ctr">
                        <a:lnSpc>
                          <a:spcPct val="115000"/>
                        </a:lnSpc>
                        <a:spcAft>
                          <a:spcPts val="0"/>
                        </a:spcAft>
                      </a:pPr>
                      <a:r>
                        <a:rPr lang="en-GB" sz="1000" dirty="0">
                          <a:effectLst/>
                          <a:latin typeface="Century Gothic" panose="020B0502020202020204" pitchFamily="34" charset="0"/>
                          <a:ea typeface="Calibri" panose="020F0502020204030204" pitchFamily="34" charset="0"/>
                          <a:cs typeface="Times New Roman" panose="02020603050405020304" pitchFamily="18" charset="0"/>
                        </a:rPr>
                        <a:t>You can’t take an Elephant on a Bus</a:t>
                      </a:r>
                    </a:p>
                    <a:p>
                      <a:pPr algn="ctr">
                        <a:lnSpc>
                          <a:spcPct val="115000"/>
                        </a:lnSpc>
                        <a:spcAft>
                          <a:spcPts val="0"/>
                        </a:spcAft>
                      </a:pPr>
                      <a:r>
                        <a:rPr lang="en-GB" sz="1000" dirty="0">
                          <a:effectLst/>
                          <a:latin typeface="Century Gothic" panose="020B0502020202020204" pitchFamily="34" charset="0"/>
                          <a:ea typeface="Calibri" panose="020F0502020204030204" pitchFamily="34" charset="0"/>
                          <a:cs typeface="Times New Roman" panose="02020603050405020304" pitchFamily="18" charset="0"/>
                        </a:rPr>
                        <a:t>One Day in our Blue Planet… in the Savannah</a:t>
                      </a:r>
                      <a:endParaRPr lang="en-GB" sz="1000" dirty="0">
                        <a:solidFill>
                          <a:schemeClr val="bg1">
                            <a:lumMod val="50000"/>
                          </a:schemeClr>
                        </a:solidFill>
                        <a:effectLst/>
                        <a:latin typeface="Century Gothic" panose="020B0502020202020204" pitchFamily="34" charset="0"/>
                        <a:ea typeface="Calibri" panose="020F0502020204030204" pitchFamily="34" charset="0"/>
                        <a:cs typeface="Amatic SC" panose="00000500000000000000" pitchFamily="2" charset="-79"/>
                      </a:endParaRPr>
                    </a:p>
                    <a:p>
                      <a:pPr algn="ctr">
                        <a:lnSpc>
                          <a:spcPct val="107000"/>
                        </a:lnSpc>
                        <a:spcAft>
                          <a:spcPts val="800"/>
                        </a:spcAft>
                      </a:pPr>
                      <a:r>
                        <a:rPr lang="en-GB" sz="1000" dirty="0">
                          <a:solidFill>
                            <a:schemeClr val="bg1">
                              <a:lumMod val="50000"/>
                            </a:schemeClr>
                          </a:solidFill>
                          <a:effectLst/>
                          <a:latin typeface="Century Gothic" panose="020B0502020202020204" pitchFamily="34" charset="0"/>
                          <a:ea typeface="Calibri" panose="020F0502020204030204" pitchFamily="34" charset="0"/>
                          <a:cs typeface="Amatic SC" panose="00000500000000000000" pitchFamily="2" charset="-79"/>
                        </a:rPr>
                        <a:t>Writing for a purpose in role play using phonetically plausible attempts at words, beginning to use finger spaces</a:t>
                      </a:r>
                      <a:r>
                        <a:rPr lang="en-US" sz="1000" dirty="0">
                          <a:solidFill>
                            <a:schemeClr val="tx1"/>
                          </a:solidFill>
                          <a:effectLst/>
                          <a:latin typeface="Century Gothic" panose="020B0502020202020204" pitchFamily="34" charset="0"/>
                          <a:ea typeface="Calibri" panose="020F0502020204030204" pitchFamily="34" charset="0"/>
                          <a:cs typeface="Amatic SC" panose="00000500000000000000" pitchFamily="2" charset="-79"/>
                        </a:rPr>
                        <a:t>. </a:t>
                      </a:r>
                      <a:r>
                        <a:rPr lang="en-US" sz="1000" dirty="0">
                          <a:solidFill>
                            <a:schemeClr val="bg1">
                              <a:lumMod val="50000"/>
                            </a:schemeClr>
                          </a:solidFill>
                          <a:latin typeface="Century Gothic" panose="020B0502020202020204" pitchFamily="34" charset="0"/>
                        </a:rPr>
                        <a:t>Form lower-case and capital letters correctly. Rhyming words. </a:t>
                      </a:r>
                    </a:p>
                    <a:p>
                      <a:pPr algn="ctr">
                        <a:lnSpc>
                          <a:spcPct val="107000"/>
                        </a:lnSpc>
                        <a:spcAft>
                          <a:spcPts val="0"/>
                        </a:spcAft>
                      </a:pPr>
                      <a:endParaRPr lang="en-GB" sz="1000" dirty="0">
                        <a:solidFill>
                          <a:schemeClr val="bg1">
                            <a:lumMod val="50000"/>
                          </a:schemeClr>
                        </a:solidFill>
                        <a:effectLst/>
                        <a:latin typeface="Century Gothic" panose="020B0502020202020204" pitchFamily="34" charset="0"/>
                        <a:ea typeface="Calibri" panose="020F0502020204030204" pitchFamily="34" charset="0"/>
                        <a:cs typeface="Amatic SC" panose="00000500000000000000" pitchFamily="2" charset="-79"/>
                      </a:endParaRPr>
                    </a:p>
                    <a:p>
                      <a:pPr algn="ctr">
                        <a:lnSpc>
                          <a:spcPct val="107000"/>
                        </a:lnSpc>
                        <a:spcAft>
                          <a:spcPts val="0"/>
                        </a:spcAft>
                      </a:pPr>
                      <a:endParaRPr lang="en-US" sz="1000" dirty="0">
                        <a:solidFill>
                          <a:schemeClr val="bg1">
                            <a:lumMod val="50000"/>
                          </a:schemeClr>
                        </a:solidFill>
                        <a:latin typeface="Century Gothic" panose="020B0502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000" b="1" kern="1200" dirty="0">
                          <a:solidFill>
                            <a:schemeClr val="tx1"/>
                          </a:solidFill>
                          <a:effectLst/>
                          <a:latin typeface="Century Gothic" panose="020B0502020202020204" pitchFamily="34" charset="0"/>
                          <a:ea typeface="+mn-ea"/>
                          <a:cs typeface="Amatic SC" panose="00000500000000000000" pitchFamily="2" charset="-79"/>
                        </a:rPr>
                        <a:t>Texts as a Stimulus:</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000" b="1" kern="1200" dirty="0">
                        <a:solidFill>
                          <a:schemeClr val="tx1"/>
                        </a:solidFill>
                        <a:effectLst/>
                        <a:latin typeface="Century Gothic" panose="020B0502020202020204" pitchFamily="34" charset="0"/>
                        <a:ea typeface="+mn-ea"/>
                        <a:cs typeface="Amatic SC" panose="00000500000000000000" pitchFamily="2" charset="-79"/>
                      </a:endParaRPr>
                    </a:p>
                    <a:p>
                      <a:pPr algn="ctr">
                        <a:lnSpc>
                          <a:spcPct val="115000"/>
                        </a:lnSpc>
                        <a:spcAft>
                          <a:spcPts val="0"/>
                        </a:spcAft>
                      </a:pPr>
                      <a:r>
                        <a:rPr lang="en-GB" sz="1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Jack and the Beanstalk</a:t>
                      </a:r>
                    </a:p>
                    <a:p>
                      <a:pPr algn="ctr">
                        <a:lnSpc>
                          <a:spcPct val="115000"/>
                        </a:lnSpc>
                        <a:spcAft>
                          <a:spcPts val="0"/>
                        </a:spcAft>
                      </a:pPr>
                      <a:r>
                        <a:rPr lang="en-GB" sz="1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The Very Hungry Caterpillar</a:t>
                      </a:r>
                    </a:p>
                    <a:p>
                      <a:pPr algn="ctr">
                        <a:lnSpc>
                          <a:spcPct val="115000"/>
                        </a:lnSpc>
                        <a:spcAft>
                          <a:spcPts val="0"/>
                        </a:spcAft>
                      </a:pPr>
                      <a:r>
                        <a:rPr lang="en-GB" sz="1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Lola Plants a Garden</a:t>
                      </a:r>
                    </a:p>
                    <a:p>
                      <a:pPr algn="ctr">
                        <a:lnSpc>
                          <a:spcPct val="115000"/>
                        </a:lnSpc>
                        <a:spcAft>
                          <a:spcPts val="0"/>
                        </a:spcAft>
                      </a:pPr>
                      <a:r>
                        <a:rPr lang="en-GB" sz="1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Ten Seeds</a:t>
                      </a:r>
                    </a:p>
                    <a:p>
                      <a:pPr algn="ctr">
                        <a:lnSpc>
                          <a:spcPct val="115000"/>
                        </a:lnSpc>
                        <a:spcAft>
                          <a:spcPts val="0"/>
                        </a:spcAft>
                      </a:pPr>
                      <a:r>
                        <a:rPr lang="en-GB" sz="1000" dirty="0" err="1">
                          <a:effectLst/>
                          <a:latin typeface="Century Gothic" panose="020B0502020202020204" pitchFamily="34" charset="0"/>
                          <a:ea typeface="Calibri" panose="020F0502020204030204" pitchFamily="34" charset="0"/>
                          <a:cs typeface="Times New Roman" panose="02020603050405020304" pitchFamily="18" charset="0"/>
                        </a:rPr>
                        <a:t>Supertato</a:t>
                      </a:r>
                      <a:r>
                        <a:rPr lang="en-GB" sz="1000" dirty="0">
                          <a:effectLst/>
                          <a:latin typeface="Century Gothic" panose="020B0502020202020204" pitchFamily="34" charset="0"/>
                          <a:ea typeface="Calibri" panose="020F0502020204030204" pitchFamily="34" charset="0"/>
                          <a:cs typeface="Times New Roman" panose="02020603050405020304" pitchFamily="18" charset="0"/>
                        </a:rPr>
                        <a:t> </a:t>
                      </a:r>
                    </a:p>
                    <a:p>
                      <a:pPr algn="ctr">
                        <a:lnSpc>
                          <a:spcPct val="115000"/>
                        </a:lnSpc>
                        <a:spcAft>
                          <a:spcPts val="0"/>
                        </a:spcAft>
                      </a:pPr>
                      <a:r>
                        <a:rPr lang="en-GB" sz="1000" dirty="0">
                          <a:effectLst/>
                          <a:latin typeface="Century Gothic" panose="020B0502020202020204" pitchFamily="34" charset="0"/>
                          <a:ea typeface="Calibri" panose="020F0502020204030204" pitchFamily="34" charset="0"/>
                          <a:cs typeface="Times New Roman" panose="02020603050405020304" pitchFamily="18" charset="0"/>
                        </a:rPr>
                        <a:t>The Runaway Pea</a:t>
                      </a:r>
                      <a:endParaRPr lang="en-GB" sz="1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The Extraordinary Gardener</a:t>
                      </a:r>
                    </a:p>
                    <a:p>
                      <a:pPr algn="ctr">
                        <a:lnSpc>
                          <a:spcPct val="115000"/>
                        </a:lnSpc>
                        <a:spcAft>
                          <a:spcPts val="0"/>
                        </a:spcAft>
                      </a:pPr>
                      <a:r>
                        <a:rPr lang="en-GB" sz="1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Non-fiction books on Lifecycles</a:t>
                      </a:r>
                      <a:endParaRPr lang="en-GB" sz="1000" dirty="0">
                        <a:solidFill>
                          <a:schemeClr val="bg1">
                            <a:lumMod val="50000"/>
                          </a:schemeClr>
                        </a:solidFill>
                        <a:effectLst/>
                        <a:latin typeface="Century Gothic" panose="020B0502020202020204" pitchFamily="34" charset="0"/>
                        <a:ea typeface="Calibri" panose="020F0502020204030204" pitchFamily="34" charset="0"/>
                        <a:cs typeface="Amatic SC" panose="00000500000000000000" pitchFamily="2" charset="-79"/>
                      </a:endParaRPr>
                    </a:p>
                    <a:p>
                      <a:pPr algn="ctr">
                        <a:lnSpc>
                          <a:spcPct val="107000"/>
                        </a:lnSpc>
                        <a:spcAft>
                          <a:spcPts val="0"/>
                        </a:spcAft>
                      </a:pPr>
                      <a:r>
                        <a:rPr lang="en-GB" sz="1000" dirty="0">
                          <a:solidFill>
                            <a:schemeClr val="bg1">
                              <a:lumMod val="50000"/>
                            </a:schemeClr>
                          </a:solidFill>
                          <a:effectLst/>
                          <a:latin typeface="Century Gothic" panose="020B0502020202020204" pitchFamily="34" charset="0"/>
                          <a:ea typeface="Calibri" panose="020F0502020204030204" pitchFamily="34" charset="0"/>
                          <a:cs typeface="Amatic SC" panose="00000500000000000000" pitchFamily="2" charset="-79"/>
                        </a:rPr>
                        <a:t>Creating own story maps, writing captions and labels, writing simple sentences. </a:t>
                      </a:r>
                      <a:r>
                        <a:rPr lang="en-US" sz="1000" dirty="0">
                          <a:solidFill>
                            <a:schemeClr val="bg1">
                              <a:lumMod val="50000"/>
                            </a:schemeClr>
                          </a:solidFill>
                          <a:latin typeface="Century Gothic" panose="020B0502020202020204" pitchFamily="34" charset="0"/>
                        </a:rPr>
                        <a:t>Writing short sentences to accompany story maps.  </a:t>
                      </a:r>
                    </a:p>
                    <a:p>
                      <a:pPr algn="ctr">
                        <a:lnSpc>
                          <a:spcPct val="107000"/>
                        </a:lnSpc>
                        <a:spcAft>
                          <a:spcPts val="0"/>
                        </a:spcAft>
                      </a:pPr>
                      <a:r>
                        <a:rPr lang="en-US" sz="1000" dirty="0">
                          <a:solidFill>
                            <a:schemeClr val="bg1">
                              <a:lumMod val="50000"/>
                            </a:schemeClr>
                          </a:solidFill>
                          <a:latin typeface="Century Gothic" panose="020B0502020202020204" pitchFamily="34" charset="0"/>
                        </a:rPr>
                        <a:t>Labels and captions – life cycles</a:t>
                      </a:r>
                    </a:p>
                    <a:p>
                      <a:pPr algn="ctr">
                        <a:lnSpc>
                          <a:spcPct val="107000"/>
                        </a:lnSpc>
                        <a:spcAft>
                          <a:spcPts val="0"/>
                        </a:spcAft>
                      </a:pPr>
                      <a:r>
                        <a:rPr lang="en-US" sz="1000" dirty="0">
                          <a:solidFill>
                            <a:schemeClr val="bg1">
                              <a:lumMod val="50000"/>
                            </a:schemeClr>
                          </a:solidFill>
                          <a:latin typeface="Century Gothic" panose="020B0502020202020204" pitchFamily="34" charset="0"/>
                        </a:rPr>
                        <a:t>Character descriptions. Order the Easter story</a:t>
                      </a:r>
                    </a:p>
                    <a:p>
                      <a:pPr algn="ctr">
                        <a:lnSpc>
                          <a:spcPct val="107000"/>
                        </a:lnSpc>
                        <a:spcAft>
                          <a:spcPts val="0"/>
                        </a:spcAft>
                      </a:pPr>
                      <a:endParaRPr lang="en-US" sz="1000" dirty="0">
                        <a:solidFill>
                          <a:schemeClr val="bg1">
                            <a:lumMod val="50000"/>
                          </a:schemeClr>
                        </a:solidFill>
                        <a:latin typeface="Century Gothic" panose="020B0502020202020204" pitchFamily="34"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000" dirty="0">
                          <a:solidFill>
                            <a:schemeClr val="bg1">
                              <a:lumMod val="50000"/>
                            </a:schemeClr>
                          </a:solidFill>
                          <a:effectLst/>
                          <a:latin typeface="Century Gothic" panose="020B0502020202020204" pitchFamily="34" charset="0"/>
                          <a:ea typeface="Calibri" panose="020F0502020204030204" pitchFamily="34" charset="0"/>
                          <a:cs typeface="Amatic SC" panose="00000500000000000000" pitchFamily="2" charset="-79"/>
                        </a:rPr>
                        <a:t>PHASE WORDS</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000" b="1" kern="1200" dirty="0">
                        <a:solidFill>
                          <a:schemeClr val="tx1"/>
                        </a:solidFill>
                        <a:effectLst/>
                        <a:latin typeface="Century Gothic" panose="020B0502020202020204" pitchFamily="34" charset="0"/>
                        <a:ea typeface="+mn-ea"/>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000" b="1" kern="1200" dirty="0">
                          <a:solidFill>
                            <a:schemeClr val="tx1"/>
                          </a:solidFill>
                          <a:effectLst/>
                          <a:latin typeface="Century Gothic" panose="020B0502020202020204" pitchFamily="34" charset="0"/>
                          <a:ea typeface="+mn-ea"/>
                          <a:cs typeface="Amatic SC" panose="00000500000000000000" pitchFamily="2" charset="-79"/>
                        </a:rPr>
                        <a:t>Texts as a Stimulus:</a:t>
                      </a:r>
                    </a:p>
                    <a:p>
                      <a:pPr algn="ctr">
                        <a:lnSpc>
                          <a:spcPct val="115000"/>
                        </a:lnSpc>
                        <a:spcAft>
                          <a:spcPts val="0"/>
                        </a:spcAft>
                      </a:pPr>
                      <a:endParaRPr lang="en-GB" sz="1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Sharing a Shell</a:t>
                      </a:r>
                    </a:p>
                    <a:p>
                      <a:pPr algn="ctr">
                        <a:lnSpc>
                          <a:spcPct val="115000"/>
                        </a:lnSpc>
                        <a:spcAft>
                          <a:spcPts val="0"/>
                        </a:spcAft>
                      </a:pPr>
                      <a:r>
                        <a:rPr lang="en-GB" sz="1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The Lighthouse Keepers Lunch</a:t>
                      </a:r>
                    </a:p>
                    <a:p>
                      <a:pPr algn="ctr">
                        <a:lnSpc>
                          <a:spcPct val="115000"/>
                        </a:lnSpc>
                        <a:spcAft>
                          <a:spcPts val="0"/>
                        </a:spcAft>
                      </a:pPr>
                      <a:r>
                        <a:rPr lang="en-GB" sz="1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Flotsam</a:t>
                      </a:r>
                    </a:p>
                    <a:p>
                      <a:pPr algn="ctr">
                        <a:lnSpc>
                          <a:spcPct val="115000"/>
                        </a:lnSpc>
                        <a:spcAft>
                          <a:spcPts val="0"/>
                        </a:spcAft>
                      </a:pPr>
                      <a:r>
                        <a:rPr lang="en-GB" sz="1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Sally and the Limpet</a:t>
                      </a:r>
                    </a:p>
                    <a:p>
                      <a:pPr algn="ctr">
                        <a:lnSpc>
                          <a:spcPct val="115000"/>
                        </a:lnSpc>
                        <a:spcAft>
                          <a:spcPts val="0"/>
                        </a:spcAft>
                      </a:pPr>
                      <a:r>
                        <a:rPr lang="en-GB" sz="1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Billys</a:t>
                      </a:r>
                      <a:r>
                        <a:rPr lang="en-GB" sz="1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Bucket</a:t>
                      </a:r>
                      <a:endParaRPr lang="en-GB" sz="10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solidFill>
                            <a:schemeClr val="bg1">
                              <a:lumMod val="50000"/>
                            </a:schemeClr>
                          </a:solidFill>
                          <a:effectLst/>
                          <a:latin typeface="Century Gothic" panose="020B0502020202020204" pitchFamily="34" charset="0"/>
                          <a:ea typeface="Calibri" panose="020F0502020204030204" pitchFamily="34" charset="0"/>
                          <a:cs typeface="Amatic SC" panose="00000500000000000000" pitchFamily="2" charset="-79"/>
                        </a:rPr>
                        <a:t>Non fiction</a:t>
                      </a:r>
                      <a:r>
                        <a:rPr lang="en-GB" sz="1000" baseline="0" dirty="0">
                          <a:solidFill>
                            <a:schemeClr val="bg1">
                              <a:lumMod val="50000"/>
                            </a:schemeClr>
                          </a:solidFill>
                          <a:effectLst/>
                          <a:latin typeface="Century Gothic" panose="020B0502020202020204" pitchFamily="34" charset="0"/>
                          <a:ea typeface="Calibri" panose="020F0502020204030204" pitchFamily="34" charset="0"/>
                          <a:cs typeface="Amatic SC" panose="00000500000000000000" pitchFamily="2" charset="-79"/>
                        </a:rPr>
                        <a:t> </a:t>
                      </a:r>
                      <a:r>
                        <a:rPr lang="en-GB" sz="1000" dirty="0">
                          <a:solidFill>
                            <a:schemeClr val="bg1">
                              <a:lumMod val="50000"/>
                            </a:schemeClr>
                          </a:solidFill>
                          <a:effectLst/>
                          <a:latin typeface="Century Gothic" panose="020B0502020202020204" pitchFamily="34" charset="0"/>
                          <a:ea typeface="Calibri" panose="020F0502020204030204" pitchFamily="34" charset="0"/>
                          <a:cs typeface="Amatic SC" panose="00000500000000000000" pitchFamily="2" charset="-79"/>
                        </a:rPr>
                        <a:t>Story writing, writing sentences using a range of tricky words that are spelt correctly. Beginning to use full stops, capital letters and finger spaces.</a:t>
                      </a:r>
                      <a:r>
                        <a:rPr lang="en-US" sz="1000" dirty="0">
                          <a:solidFill>
                            <a:schemeClr val="bg1">
                              <a:lumMod val="50000"/>
                            </a:schemeClr>
                          </a:solidFill>
                          <a:latin typeface="Century Gothic" panose="020B0502020202020204" pitchFamily="34" charset="0"/>
                        </a:rPr>
                        <a:t> Innovation of familiar texts Using familiar texts as a model for writing own stories. </a:t>
                      </a:r>
                      <a:r>
                        <a:rPr lang="en-GB" sz="1000" dirty="0">
                          <a:solidFill>
                            <a:schemeClr val="bg1">
                              <a:lumMod val="50000"/>
                            </a:schemeClr>
                          </a:solidFill>
                          <a:effectLst/>
                          <a:latin typeface="Century Gothic" panose="020B0502020202020204" pitchFamily="34" charset="0"/>
                          <a:ea typeface="Calibri" panose="020F0502020204030204" pitchFamily="34" charset="0"/>
                          <a:cs typeface="Amatic SC" panose="00000500000000000000" pitchFamily="2" charset="-79"/>
                        </a:rPr>
                        <a:t> Character description –sea</a:t>
                      </a:r>
                      <a:r>
                        <a:rPr lang="en-GB" sz="1000" baseline="0" dirty="0">
                          <a:solidFill>
                            <a:schemeClr val="bg1">
                              <a:lumMod val="50000"/>
                            </a:schemeClr>
                          </a:solidFill>
                          <a:effectLst/>
                          <a:latin typeface="Century Gothic" panose="020B0502020202020204" pitchFamily="34" charset="0"/>
                          <a:ea typeface="Calibri" panose="020F0502020204030204" pitchFamily="34" charset="0"/>
                          <a:cs typeface="Amatic SC" panose="00000500000000000000" pitchFamily="2" charset="-79"/>
                        </a:rPr>
                        <a:t> creatures</a:t>
                      </a:r>
                    </a:p>
                    <a:p>
                      <a:pPr algn="ctr">
                        <a:lnSpc>
                          <a:spcPct val="107000"/>
                        </a:lnSpc>
                        <a:spcAft>
                          <a:spcPts val="800"/>
                        </a:spcAft>
                      </a:pPr>
                      <a:endParaRPr lang="en-GB" sz="1000" baseline="0" dirty="0">
                        <a:solidFill>
                          <a:schemeClr val="bg1">
                            <a:lumMod val="50000"/>
                          </a:schemeClr>
                        </a:solidFill>
                        <a:effectLst/>
                        <a:latin typeface="Century Gothic" panose="020B0502020202020204" pitchFamily="34"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5" name="Picture 4">
            <a:extLst>
              <a:ext uri="{FF2B5EF4-FFF2-40B4-BE49-F238E27FC236}">
                <a16:creationId xmlns:a16="http://schemas.microsoft.com/office/drawing/2014/main" id="{C673351C-0E1C-4369-8147-E5AA1119C7A2}"/>
              </a:ext>
            </a:extLst>
          </p:cNvPr>
          <p:cNvPicPr>
            <a:picLocks noChangeAspect="1"/>
          </p:cNvPicPr>
          <p:nvPr/>
        </p:nvPicPr>
        <p:blipFill>
          <a:blip r:embed="rId2"/>
          <a:stretch>
            <a:fillRect/>
          </a:stretch>
        </p:blipFill>
        <p:spPr>
          <a:xfrm>
            <a:off x="838200" y="251266"/>
            <a:ext cx="682811" cy="688908"/>
          </a:xfrm>
          <a:prstGeom prst="rect">
            <a:avLst/>
          </a:prstGeom>
        </p:spPr>
      </p:pic>
    </p:spTree>
    <p:extLst>
      <p:ext uri="{BB962C8B-B14F-4D97-AF65-F5344CB8AC3E}">
        <p14:creationId xmlns:p14="http://schemas.microsoft.com/office/powerpoint/2010/main" val="4269740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Century Gothic" panose="020B0502020202020204" pitchFamily="34" charset="0"/>
                <a:cs typeface="Amatic SC" panose="00000500000000000000" pitchFamily="2" charset="-79"/>
              </a:rPr>
              <a:t>Reception Long Term Plan 23-24</a:t>
            </a:r>
            <a:endParaRPr lang="en-GB" sz="3600" b="1" dirty="0">
              <a:latin typeface="Century Gothic" panose="020B0502020202020204" pitchFamily="34" charset="0"/>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612180529"/>
              </p:ext>
            </p:extLst>
          </p:nvPr>
        </p:nvGraphicFramePr>
        <p:xfrm>
          <a:off x="255816" y="595720"/>
          <a:ext cx="11680368" cy="6187440"/>
        </p:xfrm>
        <a:graphic>
          <a:graphicData uri="http://schemas.openxmlformats.org/drawingml/2006/table">
            <a:tbl>
              <a:tblPr firstRow="1" bandRow="1">
                <a:tableStyleId>{5C22544A-7EE6-4342-B048-85BDC9FD1C3A}</a:tableStyleId>
              </a:tblPr>
              <a:tblGrid>
                <a:gridCol w="1668624">
                  <a:extLst>
                    <a:ext uri="{9D8B030D-6E8A-4147-A177-3AD203B41FA5}">
                      <a16:colId xmlns:a16="http://schemas.microsoft.com/office/drawing/2014/main" val="385991600"/>
                    </a:ext>
                  </a:extLst>
                </a:gridCol>
                <a:gridCol w="1668624">
                  <a:extLst>
                    <a:ext uri="{9D8B030D-6E8A-4147-A177-3AD203B41FA5}">
                      <a16:colId xmlns:a16="http://schemas.microsoft.com/office/drawing/2014/main" val="2865123548"/>
                    </a:ext>
                  </a:extLst>
                </a:gridCol>
                <a:gridCol w="1668624">
                  <a:extLst>
                    <a:ext uri="{9D8B030D-6E8A-4147-A177-3AD203B41FA5}">
                      <a16:colId xmlns:a16="http://schemas.microsoft.com/office/drawing/2014/main" val="872926247"/>
                    </a:ext>
                  </a:extLst>
                </a:gridCol>
                <a:gridCol w="1668624">
                  <a:extLst>
                    <a:ext uri="{9D8B030D-6E8A-4147-A177-3AD203B41FA5}">
                      <a16:colId xmlns:a16="http://schemas.microsoft.com/office/drawing/2014/main" val="1315738151"/>
                    </a:ext>
                  </a:extLst>
                </a:gridCol>
                <a:gridCol w="1668624">
                  <a:extLst>
                    <a:ext uri="{9D8B030D-6E8A-4147-A177-3AD203B41FA5}">
                      <a16:colId xmlns:a16="http://schemas.microsoft.com/office/drawing/2014/main" val="2709165749"/>
                    </a:ext>
                  </a:extLst>
                </a:gridCol>
                <a:gridCol w="1668624">
                  <a:extLst>
                    <a:ext uri="{9D8B030D-6E8A-4147-A177-3AD203B41FA5}">
                      <a16:colId xmlns:a16="http://schemas.microsoft.com/office/drawing/2014/main" val="2335150482"/>
                    </a:ext>
                  </a:extLst>
                </a:gridCol>
                <a:gridCol w="146041">
                  <a:extLst>
                    <a:ext uri="{9D8B030D-6E8A-4147-A177-3AD203B41FA5}">
                      <a16:colId xmlns:a16="http://schemas.microsoft.com/office/drawing/2014/main" val="4046203905"/>
                    </a:ext>
                  </a:extLst>
                </a:gridCol>
                <a:gridCol w="1522583">
                  <a:extLst>
                    <a:ext uri="{9D8B030D-6E8A-4147-A177-3AD203B41FA5}">
                      <a16:colId xmlns:a16="http://schemas.microsoft.com/office/drawing/2014/main" val="124247196"/>
                    </a:ext>
                  </a:extLst>
                </a:gridCol>
              </a:tblGrid>
              <a:tr h="350764">
                <a:tc>
                  <a:txBody>
                    <a:bodyPr/>
                    <a:lstStyle/>
                    <a:p>
                      <a:pPr algn="ctr"/>
                      <a:endParaRPr lang="en-GB"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rgbClr val="FF0000"/>
                          </a:solidFill>
                          <a:latin typeface="Century Gothic" panose="020B0502020202020204" pitchFamily="34" charset="0"/>
                          <a:cs typeface="Amatic SC" panose="00000500000000000000" pitchFamily="2" charset="-79"/>
                        </a:rPr>
                        <a:t>Autumn 1</a:t>
                      </a:r>
                      <a:endParaRPr lang="en-GB" sz="1200" dirty="0">
                        <a:solidFill>
                          <a:srgbClr val="FF000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latin typeface="Century Gothic" panose="020B0502020202020204" pitchFamily="34" charset="0"/>
                          <a:cs typeface="Amatic SC" panose="00000500000000000000" pitchFamily="2" charset="-79"/>
                        </a:rPr>
                        <a:t>Autumn 2</a:t>
                      </a:r>
                      <a:endParaRPr lang="en-GB" sz="1200" dirty="0">
                        <a:solidFill>
                          <a:srgbClr val="FF000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dirty="0">
                          <a:solidFill>
                            <a:srgbClr val="FFC000"/>
                          </a:solidFill>
                          <a:latin typeface="Century Gothic" panose="020B0502020202020204" pitchFamily="34" charset="0"/>
                          <a:cs typeface="Amatic SC" panose="00000500000000000000" pitchFamily="2" charset="-79"/>
                        </a:rPr>
                        <a:t>Spring 1</a:t>
                      </a:r>
                      <a:endParaRPr lang="en-GB" sz="1200" dirty="0">
                        <a:solidFill>
                          <a:srgbClr val="FFC00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200" dirty="0">
                          <a:solidFill>
                            <a:srgbClr val="FFC000"/>
                          </a:solidFill>
                          <a:latin typeface="Century Gothic" panose="020B0502020202020204" pitchFamily="34" charset="0"/>
                          <a:cs typeface="Amatic SC" panose="00000500000000000000" pitchFamily="2" charset="-79"/>
                        </a:rPr>
                        <a:t>Spring 2</a:t>
                      </a:r>
                      <a:endParaRPr lang="en-GB" sz="1200" dirty="0">
                        <a:solidFill>
                          <a:srgbClr val="FFC00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200" dirty="0">
                          <a:solidFill>
                            <a:srgbClr val="00B050"/>
                          </a:solidFill>
                          <a:latin typeface="Century Gothic" panose="020B0502020202020204" pitchFamily="34" charset="0"/>
                          <a:cs typeface="Amatic SC" panose="00000500000000000000" pitchFamily="2" charset="-79"/>
                        </a:rPr>
                        <a:t>Summer 1</a:t>
                      </a:r>
                      <a:endParaRPr lang="en-GB" sz="1200" dirty="0">
                        <a:solidFill>
                          <a:srgbClr val="00B05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US" sz="1200" dirty="0">
                          <a:solidFill>
                            <a:srgbClr val="00B050"/>
                          </a:solidFill>
                          <a:latin typeface="Century Gothic" panose="020B0502020202020204" pitchFamily="34" charset="0"/>
                          <a:cs typeface="Amatic SC" panose="00000500000000000000" pitchFamily="2" charset="-79"/>
                        </a:rPr>
                        <a:t>Summer 2</a:t>
                      </a:r>
                      <a:endParaRPr lang="en-GB" sz="1200" dirty="0">
                        <a:solidFill>
                          <a:srgbClr val="00B05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360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1200" b="1" dirty="0">
                          <a:latin typeface="Century Gothic" panose="020B0502020202020204" pitchFamily="34" charset="0"/>
                          <a:cs typeface="Amatic SC" panose="00000500000000000000" pitchFamily="2" charset="-79"/>
                        </a:rPr>
                        <a:t>General Themes </a:t>
                      </a:r>
                      <a:endParaRPr lang="en-GB" sz="1200" b="1" dirty="0">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1200" dirty="0" err="1">
                          <a:solidFill>
                            <a:srgbClr val="FF0000"/>
                          </a:solidFill>
                          <a:latin typeface="Century Gothic" panose="020B0502020202020204" pitchFamily="34" charset="0"/>
                          <a:cs typeface="Amatic SC" panose="00000500000000000000" pitchFamily="2" charset="-79"/>
                        </a:rPr>
                        <a:t>Marvellous</a:t>
                      </a:r>
                      <a:r>
                        <a:rPr lang="en-US" sz="1200" dirty="0">
                          <a:solidFill>
                            <a:srgbClr val="FF0000"/>
                          </a:solidFill>
                          <a:latin typeface="Century Gothic" panose="020B0502020202020204" pitchFamily="34" charset="0"/>
                          <a:cs typeface="Amatic SC" panose="00000500000000000000" pitchFamily="2" charset="-79"/>
                        </a:rPr>
                        <a: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latin typeface="Century Gothic" panose="020B0502020202020204" pitchFamily="34" charset="0"/>
                          <a:cs typeface="Amatic SC" panose="00000500000000000000" pitchFamily="2" charset="-79"/>
                        </a:rPr>
                        <a:t>Do you Remember when….? Lets</a:t>
                      </a:r>
                      <a:r>
                        <a:rPr lang="en-US" sz="1200" baseline="0" dirty="0">
                          <a:solidFill>
                            <a:srgbClr val="FF0000"/>
                          </a:solidFill>
                          <a:latin typeface="Century Gothic" panose="020B0502020202020204" pitchFamily="34" charset="0"/>
                          <a:cs typeface="Amatic SC" panose="00000500000000000000" pitchFamily="2" charset="-79"/>
                        </a:rPr>
                        <a:t> celebrate</a:t>
                      </a:r>
                      <a:r>
                        <a:rPr lang="en-US" sz="1200" dirty="0">
                          <a:solidFill>
                            <a:srgbClr val="FF0000"/>
                          </a:solidFill>
                          <a:latin typeface="Century Gothic" panose="020B0502020202020204" pitchFamily="34" charset="0"/>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a:solidFill>
                            <a:srgbClr val="FFC000"/>
                          </a:solidFill>
                          <a:latin typeface="Century Gothic" panose="020B0502020202020204" pitchFamily="34" charset="0"/>
                          <a:cs typeface="Amatic SC" panose="00000500000000000000" pitchFamily="2" charset="-79"/>
                        </a:rPr>
                        <a:t>How big is big?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Century Gothic" panose="020B0502020202020204" pitchFamily="34" charset="0"/>
                          <a:cs typeface="Amatic SC" panose="00000500000000000000" pitchFamily="2" charset="-79"/>
                        </a:rPr>
                        <a:t>Big adventures with Little Feet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B050"/>
                          </a:solidFill>
                          <a:latin typeface="Century Gothic" panose="020B0502020202020204" pitchFamily="34" charset="0"/>
                          <a:cs typeface="Amatic SC" panose="00000500000000000000" pitchFamily="2" charset="-79"/>
                        </a:rPr>
                        <a:t>Ready Steady Grow </a:t>
                      </a:r>
                    </a:p>
                    <a:p>
                      <a:pPr algn="ctr"/>
                      <a:endParaRPr lang="en-US" sz="1200" b="1" dirty="0">
                        <a:solidFill>
                          <a:srgbClr val="00B05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B050"/>
                          </a:solidFill>
                          <a:latin typeface="Century Gothic" panose="020B0502020202020204" pitchFamily="34" charset="0"/>
                          <a:cs typeface="Amatic SC" panose="00000500000000000000" pitchFamily="2" charset="-79"/>
                        </a:rPr>
                        <a:t>I  wonder what's at the Seaside?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22123">
                <a:tc rowSpan="2">
                  <a:txBody>
                    <a:bodyPr/>
                    <a:lstStyle/>
                    <a:p>
                      <a:pPr algn="ctr"/>
                      <a:r>
                        <a:rPr lang="en-US" sz="1200" b="1" dirty="0" err="1">
                          <a:latin typeface="Century Gothic" panose="020B0502020202020204" pitchFamily="34" charset="0"/>
                          <a:cs typeface="Amatic SC" panose="00000500000000000000" pitchFamily="2" charset="-79"/>
                        </a:rPr>
                        <a:t>Maths</a:t>
                      </a:r>
                      <a:endParaRPr lang="en-US" sz="1200" b="1" dirty="0">
                        <a:latin typeface="Century Gothic" panose="020B0502020202020204" pitchFamily="34" charset="0"/>
                        <a:cs typeface="Amatic SC" panose="00000500000000000000" pitchFamily="2" charset="-79"/>
                      </a:endParaRPr>
                    </a:p>
                    <a:p>
                      <a:pPr algn="ctr"/>
                      <a:r>
                        <a:rPr lang="en-GB" sz="750" kern="1200" dirty="0">
                          <a:solidFill>
                            <a:schemeClr val="dk1"/>
                          </a:solidFill>
                          <a:effectLst/>
                          <a:latin typeface="Century Gothic" panose="020B0502020202020204" pitchFamily="34" charset="0"/>
                          <a:ea typeface="+mn-ea"/>
                          <a:cs typeface="+mn-cs"/>
                        </a:rPr>
                        <a:t>The mathematics curriculum at Bugle School has been designed to ensure that children possess the skills and knowledge that will affect them positively in their lives. Concepts are taught in blocks and have been carefully sequenced to enable learners to make connections. </a:t>
                      </a:r>
                      <a:endParaRPr lang="en-US" sz="750" kern="1200" dirty="0">
                        <a:solidFill>
                          <a:schemeClr val="dk1"/>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7">
                  <a:txBody>
                    <a:bodyPr/>
                    <a:lstStyle/>
                    <a:p>
                      <a:pPr algn="ctr"/>
                      <a:r>
                        <a:rPr lang="en-US" sz="800" dirty="0">
                          <a:latin typeface="Century Gothic" panose="020B0502020202020204" pitchFamily="34" charset="0"/>
                        </a:rPr>
                        <a:t>Developing a </a:t>
                      </a:r>
                      <a:r>
                        <a:rPr lang="en-US" sz="800" b="1" dirty="0">
                          <a:latin typeface="Century Gothic" panose="020B0502020202020204" pitchFamily="34" charset="0"/>
                        </a:rPr>
                        <a:t>strong grounding in number </a:t>
                      </a:r>
                      <a:r>
                        <a:rPr lang="en-US" sz="800" dirty="0">
                          <a:latin typeface="Century Gothic" panose="020B0502020202020204" pitchFamily="34" charset="0"/>
                        </a:rPr>
                        <a:t>is essential so that all children develop the necessary </a:t>
                      </a:r>
                      <a:r>
                        <a:rPr lang="en-US" sz="800" b="1" dirty="0">
                          <a:latin typeface="Century Gothic" panose="020B0502020202020204" pitchFamily="34" charset="0"/>
                        </a:rPr>
                        <a:t>building blocks </a:t>
                      </a:r>
                      <a:r>
                        <a:rPr lang="en-US" sz="800" dirty="0">
                          <a:latin typeface="Century Gothic" panose="020B0502020202020204" pitchFamily="34" charset="0"/>
                        </a:rPr>
                        <a:t>to excel mathematically. Children should be able to </a:t>
                      </a:r>
                      <a:r>
                        <a:rPr lang="en-US" sz="800" b="1" dirty="0">
                          <a:latin typeface="Century Gothic" panose="020B0502020202020204" pitchFamily="34" charset="0"/>
                        </a:rPr>
                        <a:t>count confidently</a:t>
                      </a:r>
                      <a:r>
                        <a:rPr lang="en-US" sz="800" dirty="0">
                          <a:latin typeface="Century Gothic" panose="020B0502020202020204" pitchFamily="34" charset="0"/>
                        </a:rPr>
                        <a:t>, develop a deep understanding of the </a:t>
                      </a:r>
                      <a:r>
                        <a:rPr lang="en-US" sz="800" b="1" dirty="0">
                          <a:latin typeface="Century Gothic" panose="020B0502020202020204" pitchFamily="34" charset="0"/>
                        </a:rPr>
                        <a:t>numbers to 10</a:t>
                      </a:r>
                      <a:r>
                        <a:rPr lang="en-US" sz="800" dirty="0">
                          <a:latin typeface="Century Gothic" panose="020B0502020202020204" pitchFamily="34" charset="0"/>
                        </a:rPr>
                        <a:t>, the </a:t>
                      </a:r>
                      <a:r>
                        <a:rPr lang="en-US" sz="800" b="1" dirty="0">
                          <a:latin typeface="Century Gothic" panose="020B0502020202020204" pitchFamily="34" charset="0"/>
                        </a:rPr>
                        <a:t>relationships between </a:t>
                      </a:r>
                      <a:r>
                        <a:rPr lang="en-US" sz="800" dirty="0">
                          <a:latin typeface="Century Gothic" panose="020B0502020202020204" pitchFamily="34" charset="0"/>
                        </a:rPr>
                        <a:t>them and the patterns within those numbers. By providing frequent and varied opportunities to build and apply this understanding - such as using </a:t>
                      </a:r>
                      <a:r>
                        <a:rPr lang="en-US" sz="800" b="1" dirty="0">
                          <a:latin typeface="Century Gothic" panose="020B0502020202020204" pitchFamily="34" charset="0"/>
                        </a:rPr>
                        <a:t>manipulatives,</a:t>
                      </a:r>
                      <a:r>
                        <a:rPr lang="en-US" sz="800" dirty="0">
                          <a:latin typeface="Century Gothic" panose="020B0502020202020204" pitchFamily="34" charset="0"/>
                        </a:rPr>
                        <a:t> including small pebbles and tens frames for </a:t>
                      </a:r>
                      <a:r>
                        <a:rPr lang="en-US" sz="800" dirty="0" err="1">
                          <a:latin typeface="Century Gothic" panose="020B0502020202020204" pitchFamily="34" charset="0"/>
                        </a:rPr>
                        <a:t>organising</a:t>
                      </a:r>
                      <a:r>
                        <a:rPr lang="en-US" sz="800" dirty="0">
                          <a:latin typeface="Century Gothic" panose="020B0502020202020204" pitchFamily="34" charset="0"/>
                        </a:rPr>
                        <a:t> counting - children will develop a secure base of knowledge and vocabulary from which </a:t>
                      </a:r>
                      <a:r>
                        <a:rPr lang="en-US" sz="800" b="1" dirty="0">
                          <a:latin typeface="Century Gothic" panose="020B0502020202020204" pitchFamily="34" charset="0"/>
                        </a:rPr>
                        <a:t>mastery of mathematics </a:t>
                      </a:r>
                      <a:r>
                        <a:rPr lang="en-US" sz="800" dirty="0">
                          <a:latin typeface="Century Gothic" panose="020B0502020202020204" pitchFamily="34" charset="0"/>
                        </a:rPr>
                        <a:t>is built. In addition, it is important that the curriculum includes </a:t>
                      </a:r>
                      <a:r>
                        <a:rPr lang="en-US" sz="800" b="1" dirty="0">
                          <a:latin typeface="Century Gothic" panose="020B0502020202020204" pitchFamily="34" charset="0"/>
                        </a:rPr>
                        <a:t>rich opportunities for children to develop their spatial reasoning </a:t>
                      </a:r>
                      <a:r>
                        <a:rPr lang="en-US" sz="800" dirty="0">
                          <a:latin typeface="Century Gothic" panose="020B0502020202020204" pitchFamily="34" charset="0"/>
                        </a:rPr>
                        <a:t>skills across all areas of mathematics including shape, space and measures. It is important that children </a:t>
                      </a:r>
                      <a:r>
                        <a:rPr lang="en-US" sz="800" b="1" dirty="0">
                          <a:latin typeface="Century Gothic" panose="020B0502020202020204" pitchFamily="34" charset="0"/>
                        </a:rPr>
                        <a:t>develop positive attitudes and interests in mathematics</a:t>
                      </a:r>
                      <a:r>
                        <a:rPr lang="en-US" sz="800" dirty="0">
                          <a:latin typeface="Century Gothic" panose="020B0502020202020204" pitchFamily="34" charset="0"/>
                        </a:rPr>
                        <a:t>, look for </a:t>
                      </a:r>
                      <a:r>
                        <a:rPr lang="en-US" sz="800" b="1" dirty="0">
                          <a:latin typeface="Century Gothic" panose="020B0502020202020204" pitchFamily="34" charset="0"/>
                        </a:rPr>
                        <a:t>patterns and relationships</a:t>
                      </a:r>
                      <a:r>
                        <a:rPr lang="en-US" sz="800" dirty="0">
                          <a:latin typeface="Century Gothic" panose="020B0502020202020204" pitchFamily="34" charset="0"/>
                        </a:rPr>
                        <a:t>, spot </a:t>
                      </a:r>
                      <a:r>
                        <a:rPr lang="en-US" sz="800" b="1" dirty="0">
                          <a:latin typeface="Century Gothic" panose="020B0502020202020204" pitchFamily="34" charset="0"/>
                        </a:rPr>
                        <a:t>connections, ‘have a go’</a:t>
                      </a:r>
                      <a:r>
                        <a:rPr lang="en-US" sz="800" dirty="0">
                          <a:latin typeface="Century Gothic" panose="020B0502020202020204" pitchFamily="34" charset="0"/>
                        </a:rPr>
                        <a:t>, </a:t>
                      </a:r>
                      <a:r>
                        <a:rPr lang="en-US" sz="800" b="1" dirty="0">
                          <a:latin typeface="Century Gothic" panose="020B0502020202020204" pitchFamily="34" charset="0"/>
                        </a:rPr>
                        <a:t>talk to adults </a:t>
                      </a:r>
                      <a:r>
                        <a:rPr lang="en-US" sz="800" dirty="0">
                          <a:latin typeface="Century Gothic" panose="020B0502020202020204" pitchFamily="34" charset="0"/>
                        </a:rPr>
                        <a:t>and peers about what they notice and not be afraid to make mistakes.</a:t>
                      </a:r>
                      <a:endParaRPr lang="en-US" sz="800" dirty="0">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90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extLst>
                  <a:ext uri="{0D108BD9-81ED-4DB2-BD59-A6C34878D82A}">
                    <a16:rowId xmlns:a16="http://schemas.microsoft.com/office/drawing/2014/main" val="1850951761"/>
                  </a:ext>
                </a:extLst>
              </a:tr>
              <a:tr h="781483">
                <a:tc vMerge="1">
                  <a:txBody>
                    <a:bodyPr/>
                    <a:lstStyle/>
                    <a:p>
                      <a:pPr algn="ctr"/>
                      <a:r>
                        <a:rPr lang="en-US" sz="3600" b="0" err="1">
                          <a:latin typeface="Amatic SC" panose="00000500000000000000" pitchFamily="2" charset="-79"/>
                          <a:cs typeface="Amatic SC" panose="00000500000000000000" pitchFamily="2" charset="-79"/>
                        </a:rPr>
                        <a:t>Maths</a:t>
                      </a:r>
                      <a:r>
                        <a:rPr lang="en-US" sz="3600" b="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GB" sz="800" b="1" kern="1200" dirty="0">
                          <a:solidFill>
                            <a:schemeClr val="dk1"/>
                          </a:solidFill>
                          <a:effectLst/>
                          <a:latin typeface="Century Gothic" panose="020B0502020202020204" pitchFamily="34" charset="0"/>
                          <a:ea typeface="+mn-ea"/>
                          <a:cs typeface="+mn-cs"/>
                        </a:rPr>
                        <a:t>Count Objects, Actions and Sounds</a:t>
                      </a:r>
                      <a:r>
                        <a:rPr lang="en-GB" sz="800" kern="1200" dirty="0">
                          <a:solidFill>
                            <a:schemeClr val="dk1"/>
                          </a:solidFill>
                          <a:effectLst/>
                          <a:latin typeface="Century Gothic" panose="020B0502020202020204" pitchFamily="34" charset="0"/>
                          <a:ea typeface="+mn-ea"/>
                          <a:cs typeface="+mn-cs"/>
                        </a:rPr>
                        <a:t>—Counting songs and rhymes, count objects of different arrangements (some that cannot be moved or seen)</a:t>
                      </a:r>
                    </a:p>
                    <a:p>
                      <a:r>
                        <a:rPr lang="en-GB" sz="800" b="1" kern="1200" dirty="0">
                          <a:solidFill>
                            <a:schemeClr val="dk1"/>
                          </a:solidFill>
                          <a:effectLst/>
                          <a:latin typeface="Century Gothic" panose="020B0502020202020204" pitchFamily="34" charset="0"/>
                          <a:ea typeface="+mn-ea"/>
                          <a:cs typeface="+mn-cs"/>
                        </a:rPr>
                        <a:t>Subitise (Explore the composition of numbers to 10)—</a:t>
                      </a:r>
                      <a:r>
                        <a:rPr lang="en-GB" sz="800" kern="1200" dirty="0">
                          <a:solidFill>
                            <a:schemeClr val="dk1"/>
                          </a:solidFill>
                          <a:effectLst/>
                          <a:latin typeface="Century Gothic" panose="020B0502020202020204" pitchFamily="34" charset="0"/>
                          <a:ea typeface="+mn-ea"/>
                          <a:cs typeface="+mn-cs"/>
                        </a:rPr>
                        <a:t>0-3 building to 0-5 </a:t>
                      </a:r>
                    </a:p>
                    <a:p>
                      <a:r>
                        <a:rPr lang="en-GB" sz="800" b="1" kern="1200" dirty="0">
                          <a:solidFill>
                            <a:schemeClr val="dk1"/>
                          </a:solidFill>
                          <a:effectLst/>
                          <a:latin typeface="Century Gothic" panose="020B0502020202020204" pitchFamily="34" charset="0"/>
                          <a:ea typeface="+mn-ea"/>
                          <a:cs typeface="+mn-cs"/>
                        </a:rPr>
                        <a:t>Link Number Symbol (Numeral) with Cardinal Number Value</a:t>
                      </a:r>
                      <a:r>
                        <a:rPr lang="en-GB" sz="800" kern="1200" dirty="0">
                          <a:solidFill>
                            <a:schemeClr val="dk1"/>
                          </a:solidFill>
                          <a:effectLst/>
                          <a:latin typeface="Century Gothic" panose="020B0502020202020204" pitchFamily="34" charset="0"/>
                          <a:ea typeface="+mn-ea"/>
                          <a:cs typeface="+mn-cs"/>
                        </a:rPr>
                        <a:t>—Linked to subitise. Ordering and counting numbers</a:t>
                      </a:r>
                    </a:p>
                    <a:p>
                      <a:r>
                        <a:rPr lang="en-GB" sz="800" b="1" kern="1200" dirty="0">
                          <a:solidFill>
                            <a:schemeClr val="dk1"/>
                          </a:solidFill>
                          <a:effectLst/>
                          <a:latin typeface="Century Gothic" panose="020B0502020202020204" pitchFamily="34" charset="0"/>
                          <a:ea typeface="+mn-ea"/>
                          <a:cs typeface="+mn-cs"/>
                        </a:rPr>
                        <a:t>Count Beyond 10</a:t>
                      </a:r>
                      <a:r>
                        <a:rPr lang="en-GB" sz="800" kern="1200" dirty="0">
                          <a:solidFill>
                            <a:schemeClr val="dk1"/>
                          </a:solidFill>
                          <a:effectLst/>
                          <a:latin typeface="Century Gothic" panose="020B0502020202020204" pitchFamily="34" charset="0"/>
                          <a:ea typeface="+mn-ea"/>
                          <a:cs typeface="+mn-cs"/>
                        </a:rPr>
                        <a:t>—Count up 20 and back from 10. </a:t>
                      </a:r>
                    </a:p>
                    <a:p>
                      <a:r>
                        <a:rPr lang="en-GB" sz="800" b="1" kern="1200" dirty="0">
                          <a:solidFill>
                            <a:schemeClr val="dk1"/>
                          </a:solidFill>
                          <a:effectLst/>
                          <a:latin typeface="Century Gothic" panose="020B0502020202020204" pitchFamily="34" charset="0"/>
                          <a:ea typeface="+mn-ea"/>
                          <a:cs typeface="+mn-cs"/>
                        </a:rPr>
                        <a:t>Compare Numbers—</a:t>
                      </a:r>
                      <a:r>
                        <a:rPr lang="en-GB" sz="800" kern="1200" dirty="0">
                          <a:solidFill>
                            <a:schemeClr val="dk1"/>
                          </a:solidFill>
                          <a:effectLst/>
                          <a:latin typeface="Century Gothic" panose="020B0502020202020204" pitchFamily="34" charset="0"/>
                          <a:ea typeface="+mn-ea"/>
                          <a:cs typeface="+mn-cs"/>
                        </a:rPr>
                        <a:t>Collections of objects to count (differing sizes)  Use vocabulary: more than, less than</a:t>
                      </a:r>
                    </a:p>
                    <a:p>
                      <a:r>
                        <a:rPr lang="en-GB" sz="800" b="1" kern="1200" dirty="0">
                          <a:solidFill>
                            <a:schemeClr val="dk1"/>
                          </a:solidFill>
                          <a:effectLst/>
                          <a:latin typeface="Century Gothic" panose="020B0502020202020204" pitchFamily="34" charset="0"/>
                          <a:ea typeface="+mn-ea"/>
                          <a:cs typeface="+mn-cs"/>
                        </a:rPr>
                        <a:t>Understand 1 More/1 Less</a:t>
                      </a:r>
                      <a:r>
                        <a:rPr lang="en-GB" sz="800" kern="1200" dirty="0">
                          <a:solidFill>
                            <a:schemeClr val="dk1"/>
                          </a:solidFill>
                          <a:effectLst/>
                          <a:latin typeface="Century Gothic" panose="020B0502020202020204" pitchFamily="34" charset="0"/>
                          <a:ea typeface="+mn-ea"/>
                          <a:cs typeface="+mn-cs"/>
                        </a:rPr>
                        <a:t>— One more, one less nursery rhymes and songs.</a:t>
                      </a:r>
                    </a:p>
                    <a:p>
                      <a:r>
                        <a:rPr lang="en-GB" sz="800" b="1" kern="1200" dirty="0">
                          <a:solidFill>
                            <a:schemeClr val="dk1"/>
                          </a:solidFill>
                          <a:effectLst/>
                          <a:latin typeface="Century Gothic" panose="020B0502020202020204" pitchFamily="34" charset="0"/>
                          <a:ea typeface="+mn-ea"/>
                          <a:cs typeface="+mn-cs"/>
                        </a:rPr>
                        <a:t>Automatic Recall of number bonds to 10</a:t>
                      </a:r>
                      <a:r>
                        <a:rPr lang="en-GB" sz="800" kern="1200" dirty="0">
                          <a:solidFill>
                            <a:schemeClr val="dk1"/>
                          </a:solidFill>
                          <a:effectLst/>
                          <a:latin typeface="Century Gothic" panose="020B0502020202020204" pitchFamily="34" charset="0"/>
                          <a:ea typeface="+mn-ea"/>
                          <a:cs typeface="+mn-cs"/>
                        </a:rPr>
                        <a:t>—sustained focus on number to 5 (working wall display)</a:t>
                      </a:r>
                    </a:p>
                    <a:p>
                      <a:r>
                        <a:rPr lang="en-GB" sz="800" b="1" kern="1200" dirty="0">
                          <a:solidFill>
                            <a:schemeClr val="dk1"/>
                          </a:solidFill>
                          <a:effectLst/>
                          <a:latin typeface="Century Gothic" panose="020B0502020202020204" pitchFamily="34" charset="0"/>
                          <a:ea typeface="+mn-ea"/>
                          <a:cs typeface="+mn-cs"/>
                        </a:rPr>
                        <a:t>Continue, Copy and Create Repeated Patterns</a:t>
                      </a:r>
                      <a:r>
                        <a:rPr lang="en-GB" sz="800" kern="1200" dirty="0">
                          <a:solidFill>
                            <a:schemeClr val="dk1"/>
                          </a:solidFill>
                          <a:effectLst/>
                          <a:latin typeface="Century Gothic" panose="020B0502020202020204" pitchFamily="34" charset="0"/>
                          <a:ea typeface="+mn-ea"/>
                          <a:cs typeface="+mn-cs"/>
                        </a:rPr>
                        <a:t>—AB</a:t>
                      </a:r>
                    </a:p>
                    <a:p>
                      <a:r>
                        <a:rPr lang="en-GB" sz="800" i="1" kern="1200" dirty="0">
                          <a:solidFill>
                            <a:schemeClr val="dk1"/>
                          </a:solidFill>
                          <a:effectLst/>
                          <a:latin typeface="Century Gothic" panose="020B0502020202020204" pitchFamily="34" charset="0"/>
                          <a:ea typeface="+mn-ea"/>
                          <a:cs typeface="+mn-cs"/>
                        </a:rPr>
                        <a:t>Shape - Name 2D shapes and their properties. </a:t>
                      </a:r>
                      <a:endParaRPr lang="en-GB" sz="800" kern="1200" dirty="0">
                        <a:solidFill>
                          <a:schemeClr val="dk1"/>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sz="750" b="1" kern="1200" dirty="0">
                          <a:solidFill>
                            <a:schemeClr val="dk1"/>
                          </a:solidFill>
                          <a:effectLst/>
                          <a:latin typeface="Century Gothic" panose="020B0502020202020204" pitchFamily="34" charset="0"/>
                          <a:ea typeface="+mn-ea"/>
                          <a:cs typeface="+mn-cs"/>
                        </a:rPr>
                        <a:t>Count Objects, Actions and Sounds</a:t>
                      </a:r>
                      <a:r>
                        <a:rPr lang="en-GB" sz="750" kern="1200" dirty="0">
                          <a:solidFill>
                            <a:schemeClr val="dk1"/>
                          </a:solidFill>
                          <a:effectLst/>
                          <a:latin typeface="Century Gothic" panose="020B0502020202020204" pitchFamily="34" charset="0"/>
                          <a:ea typeface="+mn-ea"/>
                          <a:cs typeface="+mn-cs"/>
                        </a:rPr>
                        <a:t>—Counting songs and rhymes, count objects of different arrangements (some that cannot be moved or seen)</a:t>
                      </a:r>
                    </a:p>
                    <a:p>
                      <a:r>
                        <a:rPr lang="en-GB" sz="750" b="1" kern="1200" dirty="0">
                          <a:solidFill>
                            <a:schemeClr val="dk1"/>
                          </a:solidFill>
                          <a:effectLst/>
                          <a:latin typeface="Century Gothic" panose="020B0502020202020204" pitchFamily="34" charset="0"/>
                          <a:ea typeface="+mn-ea"/>
                          <a:cs typeface="+mn-cs"/>
                        </a:rPr>
                        <a:t>Subitise (Explore the composition of numbers to 10)—</a:t>
                      </a:r>
                      <a:r>
                        <a:rPr lang="en-GB" sz="750" kern="1200" dirty="0">
                          <a:solidFill>
                            <a:schemeClr val="dk1"/>
                          </a:solidFill>
                          <a:effectLst/>
                          <a:latin typeface="Century Gothic" panose="020B0502020202020204" pitchFamily="34" charset="0"/>
                          <a:ea typeface="+mn-ea"/>
                          <a:cs typeface="+mn-cs"/>
                        </a:rPr>
                        <a:t>0-5 and then linked to addition</a:t>
                      </a:r>
                    </a:p>
                    <a:p>
                      <a:r>
                        <a:rPr lang="en-GB" sz="750" b="1" kern="1200" dirty="0">
                          <a:solidFill>
                            <a:schemeClr val="dk1"/>
                          </a:solidFill>
                          <a:effectLst/>
                          <a:latin typeface="Century Gothic" panose="020B0502020202020204" pitchFamily="34" charset="0"/>
                          <a:ea typeface="+mn-ea"/>
                          <a:cs typeface="+mn-cs"/>
                        </a:rPr>
                        <a:t>Link Number Symbol (Numeral) with Cardinal Number Value</a:t>
                      </a:r>
                      <a:r>
                        <a:rPr lang="en-GB" sz="750" kern="1200" dirty="0">
                          <a:solidFill>
                            <a:schemeClr val="dk1"/>
                          </a:solidFill>
                          <a:effectLst/>
                          <a:latin typeface="Century Gothic" panose="020B0502020202020204" pitchFamily="34" charset="0"/>
                          <a:ea typeface="+mn-ea"/>
                          <a:cs typeface="+mn-cs"/>
                        </a:rPr>
                        <a:t>—Linked to subitise. Ordering and counting numbers</a:t>
                      </a:r>
                    </a:p>
                    <a:p>
                      <a:r>
                        <a:rPr lang="en-GB" sz="750" b="1" kern="1200" dirty="0">
                          <a:solidFill>
                            <a:schemeClr val="dk1"/>
                          </a:solidFill>
                          <a:effectLst/>
                          <a:latin typeface="Century Gothic" panose="020B0502020202020204" pitchFamily="34" charset="0"/>
                          <a:ea typeface="+mn-ea"/>
                          <a:cs typeface="+mn-cs"/>
                        </a:rPr>
                        <a:t>Count Beyond 10</a:t>
                      </a:r>
                      <a:r>
                        <a:rPr lang="en-GB" sz="750" kern="1200" dirty="0">
                          <a:solidFill>
                            <a:schemeClr val="dk1"/>
                          </a:solidFill>
                          <a:effectLst/>
                          <a:latin typeface="Century Gothic" panose="020B0502020202020204" pitchFamily="34" charset="0"/>
                          <a:ea typeface="+mn-ea"/>
                          <a:cs typeface="+mn-cs"/>
                        </a:rPr>
                        <a:t>—Count up 20 and back from 10. </a:t>
                      </a:r>
                    </a:p>
                    <a:p>
                      <a:r>
                        <a:rPr lang="en-GB" sz="750" b="1" kern="1200" dirty="0">
                          <a:solidFill>
                            <a:schemeClr val="dk1"/>
                          </a:solidFill>
                          <a:effectLst/>
                          <a:latin typeface="Century Gothic" panose="020B0502020202020204" pitchFamily="34" charset="0"/>
                          <a:ea typeface="+mn-ea"/>
                          <a:cs typeface="+mn-cs"/>
                        </a:rPr>
                        <a:t>Compare Numbers—</a:t>
                      </a:r>
                      <a:r>
                        <a:rPr lang="en-GB" sz="750" kern="1200" dirty="0">
                          <a:solidFill>
                            <a:schemeClr val="dk1"/>
                          </a:solidFill>
                          <a:effectLst/>
                          <a:latin typeface="Century Gothic" panose="020B0502020202020204" pitchFamily="34" charset="0"/>
                          <a:ea typeface="+mn-ea"/>
                          <a:cs typeface="+mn-cs"/>
                        </a:rPr>
                        <a:t>Collections of objects to count (differing sizes)  Use vocabulary: more than, less than, fewer, the same as, greater, equal to</a:t>
                      </a:r>
                    </a:p>
                    <a:p>
                      <a:r>
                        <a:rPr lang="en-GB" sz="750" b="1" kern="1200" dirty="0">
                          <a:solidFill>
                            <a:schemeClr val="dk1"/>
                          </a:solidFill>
                          <a:effectLst/>
                          <a:latin typeface="Century Gothic" panose="020B0502020202020204" pitchFamily="34" charset="0"/>
                          <a:ea typeface="+mn-ea"/>
                          <a:cs typeface="+mn-cs"/>
                        </a:rPr>
                        <a:t>Understand 1 More/1 Less</a:t>
                      </a:r>
                      <a:r>
                        <a:rPr lang="en-GB" sz="750" kern="1200" dirty="0">
                          <a:solidFill>
                            <a:schemeClr val="dk1"/>
                          </a:solidFill>
                          <a:effectLst/>
                          <a:latin typeface="Century Gothic" panose="020B0502020202020204" pitchFamily="34" charset="0"/>
                          <a:ea typeface="+mn-ea"/>
                          <a:cs typeface="+mn-cs"/>
                        </a:rPr>
                        <a:t>— One more, one less nursery rhymes and songs.</a:t>
                      </a:r>
                    </a:p>
                    <a:p>
                      <a:r>
                        <a:rPr lang="en-GB" sz="750" b="1" kern="1200" dirty="0">
                          <a:solidFill>
                            <a:schemeClr val="dk1"/>
                          </a:solidFill>
                          <a:effectLst/>
                          <a:latin typeface="Century Gothic" panose="020B0502020202020204" pitchFamily="34" charset="0"/>
                          <a:ea typeface="+mn-ea"/>
                          <a:cs typeface="+mn-cs"/>
                        </a:rPr>
                        <a:t>Automatic Recall of number bonds to 10</a:t>
                      </a:r>
                      <a:r>
                        <a:rPr lang="en-GB" sz="750" kern="1200" dirty="0">
                          <a:solidFill>
                            <a:schemeClr val="dk1"/>
                          </a:solidFill>
                          <a:effectLst/>
                          <a:latin typeface="Century Gothic" panose="020B0502020202020204" pitchFamily="34" charset="0"/>
                          <a:ea typeface="+mn-ea"/>
                          <a:cs typeface="+mn-cs"/>
                        </a:rPr>
                        <a:t>—sustained focus on number to 10 (working wall display)</a:t>
                      </a:r>
                    </a:p>
                    <a:p>
                      <a:r>
                        <a:rPr lang="en-GB" sz="750" kern="1200" dirty="0">
                          <a:solidFill>
                            <a:schemeClr val="dk1"/>
                          </a:solidFill>
                          <a:effectLst/>
                          <a:latin typeface="Century Gothic" panose="020B0502020202020204" pitchFamily="34" charset="0"/>
                          <a:ea typeface="+mn-ea"/>
                          <a:cs typeface="+mn-cs"/>
                        </a:rPr>
                        <a:t>Compare Length Weight and Capacity</a:t>
                      </a:r>
                    </a:p>
                    <a:p>
                      <a:r>
                        <a:rPr lang="en-GB" sz="750" b="1" kern="1200" dirty="0">
                          <a:solidFill>
                            <a:schemeClr val="dk1"/>
                          </a:solidFill>
                          <a:effectLst/>
                          <a:latin typeface="Century Gothic" panose="020B0502020202020204" pitchFamily="34" charset="0"/>
                          <a:ea typeface="+mn-ea"/>
                          <a:cs typeface="+mn-cs"/>
                        </a:rPr>
                        <a:t>Continue, Copy and Create Repeated Patterns</a:t>
                      </a:r>
                      <a:r>
                        <a:rPr lang="en-GB" sz="750" kern="1200" dirty="0">
                          <a:solidFill>
                            <a:schemeClr val="dk1"/>
                          </a:solidFill>
                          <a:effectLst/>
                          <a:latin typeface="Century Gothic" panose="020B0502020202020204" pitchFamily="34" charset="0"/>
                          <a:ea typeface="+mn-ea"/>
                          <a:cs typeface="+mn-cs"/>
                        </a:rPr>
                        <a:t>—ABB</a:t>
                      </a:r>
                    </a:p>
                    <a:p>
                      <a:r>
                        <a:rPr lang="en-GB" sz="750" i="1" kern="1200" dirty="0">
                          <a:solidFill>
                            <a:schemeClr val="dk1"/>
                          </a:solidFill>
                          <a:effectLst/>
                          <a:latin typeface="Century Gothic" panose="020B0502020202020204" pitchFamily="34" charset="0"/>
                          <a:ea typeface="+mn-ea"/>
                          <a:cs typeface="+mn-cs"/>
                        </a:rPr>
                        <a:t>Shape - Name 2D shapes and their properties. Link to CP objective. </a:t>
                      </a:r>
                      <a:endParaRPr lang="en-GB" sz="750" kern="1200" dirty="0">
                        <a:solidFill>
                          <a:schemeClr val="dk1"/>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sz="750" b="1" kern="1200" dirty="0">
                          <a:solidFill>
                            <a:schemeClr val="dk1"/>
                          </a:solidFill>
                          <a:effectLst/>
                          <a:latin typeface="Century Gothic" panose="020B0502020202020204" pitchFamily="34" charset="0"/>
                          <a:ea typeface="+mn-ea"/>
                          <a:cs typeface="+mn-cs"/>
                        </a:rPr>
                        <a:t>Count Objects, Actions and Sounds</a:t>
                      </a:r>
                      <a:r>
                        <a:rPr lang="en-GB" sz="750" kern="1200" dirty="0">
                          <a:solidFill>
                            <a:schemeClr val="dk1"/>
                          </a:solidFill>
                          <a:effectLst/>
                          <a:latin typeface="Century Gothic" panose="020B0502020202020204" pitchFamily="34" charset="0"/>
                          <a:ea typeface="+mn-ea"/>
                          <a:cs typeface="+mn-cs"/>
                        </a:rPr>
                        <a:t>—Counting songs and rhymes, count objects of different arrangements (some that cannot be moved or seen)</a:t>
                      </a:r>
                    </a:p>
                    <a:p>
                      <a:r>
                        <a:rPr lang="en-GB" sz="750" b="1" kern="1200" dirty="0">
                          <a:solidFill>
                            <a:schemeClr val="dk1"/>
                          </a:solidFill>
                          <a:effectLst/>
                          <a:latin typeface="Century Gothic" panose="020B0502020202020204" pitchFamily="34" charset="0"/>
                          <a:ea typeface="+mn-ea"/>
                          <a:cs typeface="+mn-cs"/>
                        </a:rPr>
                        <a:t>Subitise (Explore the composition of numbers to 10)—</a:t>
                      </a:r>
                      <a:r>
                        <a:rPr lang="en-GB" sz="750" kern="1200" dirty="0">
                          <a:solidFill>
                            <a:schemeClr val="dk1"/>
                          </a:solidFill>
                          <a:effectLst/>
                          <a:latin typeface="Century Gothic" panose="020B0502020202020204" pitchFamily="34" charset="0"/>
                          <a:ea typeface="+mn-ea"/>
                          <a:cs typeface="+mn-cs"/>
                        </a:rPr>
                        <a:t>0-5 and then linked to addition</a:t>
                      </a:r>
                    </a:p>
                    <a:p>
                      <a:r>
                        <a:rPr lang="en-GB" sz="750" b="1" kern="1200" dirty="0">
                          <a:solidFill>
                            <a:schemeClr val="dk1"/>
                          </a:solidFill>
                          <a:effectLst/>
                          <a:latin typeface="Century Gothic" panose="020B0502020202020204" pitchFamily="34" charset="0"/>
                          <a:ea typeface="+mn-ea"/>
                          <a:cs typeface="+mn-cs"/>
                        </a:rPr>
                        <a:t>Link Number Symbol (Numeral) with Cardinal Number Value</a:t>
                      </a:r>
                      <a:r>
                        <a:rPr lang="en-GB" sz="750" kern="1200" dirty="0">
                          <a:solidFill>
                            <a:schemeClr val="dk1"/>
                          </a:solidFill>
                          <a:effectLst/>
                          <a:latin typeface="Century Gothic" panose="020B0502020202020204" pitchFamily="34" charset="0"/>
                          <a:ea typeface="+mn-ea"/>
                          <a:cs typeface="+mn-cs"/>
                        </a:rPr>
                        <a:t>—Linked to subitise. Ordering and counting numbers</a:t>
                      </a:r>
                    </a:p>
                    <a:p>
                      <a:r>
                        <a:rPr lang="en-GB" sz="750" b="1" kern="1200" dirty="0">
                          <a:solidFill>
                            <a:schemeClr val="dk1"/>
                          </a:solidFill>
                          <a:effectLst/>
                          <a:latin typeface="Century Gothic" panose="020B0502020202020204" pitchFamily="34" charset="0"/>
                          <a:ea typeface="+mn-ea"/>
                          <a:cs typeface="+mn-cs"/>
                        </a:rPr>
                        <a:t>Count Beyond 10</a:t>
                      </a:r>
                      <a:r>
                        <a:rPr lang="en-GB" sz="750" kern="1200" dirty="0">
                          <a:solidFill>
                            <a:schemeClr val="dk1"/>
                          </a:solidFill>
                          <a:effectLst/>
                          <a:latin typeface="Century Gothic" panose="020B0502020202020204" pitchFamily="34" charset="0"/>
                          <a:ea typeface="+mn-ea"/>
                          <a:cs typeface="+mn-cs"/>
                        </a:rPr>
                        <a:t>—Count up 30 and back from 20. </a:t>
                      </a:r>
                    </a:p>
                    <a:p>
                      <a:r>
                        <a:rPr lang="en-GB" sz="750" b="1" kern="1200" dirty="0">
                          <a:solidFill>
                            <a:schemeClr val="dk1"/>
                          </a:solidFill>
                          <a:effectLst/>
                          <a:latin typeface="Century Gothic" panose="020B0502020202020204" pitchFamily="34" charset="0"/>
                          <a:ea typeface="+mn-ea"/>
                          <a:cs typeface="+mn-cs"/>
                        </a:rPr>
                        <a:t>Compare Numbers—</a:t>
                      </a:r>
                      <a:r>
                        <a:rPr lang="en-GB" sz="750" kern="1200" dirty="0">
                          <a:solidFill>
                            <a:schemeClr val="dk1"/>
                          </a:solidFill>
                          <a:effectLst/>
                          <a:latin typeface="Century Gothic" panose="020B0502020202020204" pitchFamily="34" charset="0"/>
                          <a:ea typeface="+mn-ea"/>
                          <a:cs typeface="+mn-cs"/>
                        </a:rPr>
                        <a:t>Collections of objects to count (differing sizes)  Use vocabulary: more than, less than, fewer, the same as, greater, equal to,</a:t>
                      </a:r>
                    </a:p>
                    <a:p>
                      <a:r>
                        <a:rPr lang="en-GB" sz="750" b="1" kern="1200" dirty="0">
                          <a:solidFill>
                            <a:schemeClr val="dk1"/>
                          </a:solidFill>
                          <a:effectLst/>
                          <a:latin typeface="Century Gothic" panose="020B0502020202020204" pitchFamily="34" charset="0"/>
                          <a:ea typeface="+mn-ea"/>
                          <a:cs typeface="+mn-cs"/>
                        </a:rPr>
                        <a:t>Understand 1 More/1 Less</a:t>
                      </a:r>
                      <a:r>
                        <a:rPr lang="en-GB" sz="750" kern="1200" dirty="0">
                          <a:solidFill>
                            <a:schemeClr val="dk1"/>
                          </a:solidFill>
                          <a:effectLst/>
                          <a:latin typeface="Century Gothic" panose="020B0502020202020204" pitchFamily="34" charset="0"/>
                          <a:ea typeface="+mn-ea"/>
                          <a:cs typeface="+mn-cs"/>
                        </a:rPr>
                        <a:t>— One more, one less nursery rhymes and songs.</a:t>
                      </a:r>
                    </a:p>
                    <a:p>
                      <a:r>
                        <a:rPr lang="en-GB" sz="750" b="1" kern="1200" dirty="0">
                          <a:solidFill>
                            <a:schemeClr val="dk1"/>
                          </a:solidFill>
                          <a:effectLst/>
                          <a:latin typeface="Century Gothic" panose="020B0502020202020204" pitchFamily="34" charset="0"/>
                          <a:ea typeface="+mn-ea"/>
                          <a:cs typeface="+mn-cs"/>
                        </a:rPr>
                        <a:t>Automatic Recall of number bonds to 10</a:t>
                      </a:r>
                      <a:r>
                        <a:rPr lang="en-GB" sz="750" kern="1200" dirty="0">
                          <a:solidFill>
                            <a:schemeClr val="dk1"/>
                          </a:solidFill>
                          <a:effectLst/>
                          <a:latin typeface="Century Gothic" panose="020B0502020202020204" pitchFamily="34" charset="0"/>
                          <a:ea typeface="+mn-ea"/>
                          <a:cs typeface="+mn-cs"/>
                        </a:rPr>
                        <a:t>—sustained focus on number to 15 (working wall display)</a:t>
                      </a:r>
                    </a:p>
                    <a:p>
                      <a:r>
                        <a:rPr lang="en-GB" sz="750" kern="1200" dirty="0">
                          <a:solidFill>
                            <a:schemeClr val="dk1"/>
                          </a:solidFill>
                          <a:effectLst/>
                          <a:latin typeface="Century Gothic" panose="020B0502020202020204" pitchFamily="34" charset="0"/>
                          <a:ea typeface="+mn-ea"/>
                          <a:cs typeface="+mn-cs"/>
                        </a:rPr>
                        <a:t>Compare Length Weight and Capacity</a:t>
                      </a:r>
                    </a:p>
                    <a:p>
                      <a:r>
                        <a:rPr lang="en-GB" sz="750" b="1" kern="1200" dirty="0">
                          <a:solidFill>
                            <a:schemeClr val="dk1"/>
                          </a:solidFill>
                          <a:effectLst/>
                          <a:latin typeface="Century Gothic" panose="020B0502020202020204" pitchFamily="34" charset="0"/>
                          <a:ea typeface="+mn-ea"/>
                          <a:cs typeface="+mn-cs"/>
                        </a:rPr>
                        <a:t>Continue, Copy and Create Repeated Patterns</a:t>
                      </a:r>
                      <a:r>
                        <a:rPr lang="en-GB" sz="750" kern="1200" dirty="0">
                          <a:solidFill>
                            <a:schemeClr val="dk1"/>
                          </a:solidFill>
                          <a:effectLst/>
                          <a:latin typeface="Century Gothic" panose="020B0502020202020204" pitchFamily="34" charset="0"/>
                          <a:ea typeface="+mn-ea"/>
                          <a:cs typeface="+mn-cs"/>
                        </a:rPr>
                        <a:t>—ABBC</a:t>
                      </a:r>
                    </a:p>
                    <a:p>
                      <a:r>
                        <a:rPr lang="en-GB" sz="750" b="1" i="1" kern="1200" dirty="0">
                          <a:solidFill>
                            <a:schemeClr val="dk1"/>
                          </a:solidFill>
                          <a:effectLst/>
                          <a:latin typeface="Century Gothic" panose="020B0502020202020204" pitchFamily="34" charset="0"/>
                          <a:ea typeface="+mn-ea"/>
                          <a:cs typeface="+mn-cs"/>
                        </a:rPr>
                        <a:t>Shape - Compose and decompose shapes so that children recognise a shape can other shapes within it (just as numbers can) </a:t>
                      </a:r>
                      <a:endParaRPr lang="en-GB" sz="750" kern="1200" dirty="0">
                        <a:solidFill>
                          <a:schemeClr val="dk1"/>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r>
                        <a:rPr lang="en-GB" sz="750" b="1" kern="1200" dirty="0">
                          <a:solidFill>
                            <a:schemeClr val="dk1"/>
                          </a:solidFill>
                          <a:effectLst/>
                          <a:latin typeface="Century Gothic" panose="020B0502020202020204" pitchFamily="34" charset="0"/>
                          <a:ea typeface="+mn-ea"/>
                          <a:cs typeface="+mn-cs"/>
                        </a:rPr>
                        <a:t>Count Objects, Actions and Sounds</a:t>
                      </a:r>
                      <a:r>
                        <a:rPr lang="en-GB" sz="750" kern="1200" dirty="0">
                          <a:solidFill>
                            <a:schemeClr val="dk1"/>
                          </a:solidFill>
                          <a:effectLst/>
                          <a:latin typeface="Century Gothic" panose="020B0502020202020204" pitchFamily="34" charset="0"/>
                          <a:ea typeface="+mn-ea"/>
                          <a:cs typeface="+mn-cs"/>
                        </a:rPr>
                        <a:t>—Counting songs and rhymes, count objects of different arrangements (some that cannot be moved or seen)</a:t>
                      </a:r>
                    </a:p>
                    <a:p>
                      <a:r>
                        <a:rPr lang="en-GB" sz="750" b="1" kern="1200" dirty="0">
                          <a:solidFill>
                            <a:schemeClr val="dk1"/>
                          </a:solidFill>
                          <a:effectLst/>
                          <a:latin typeface="Century Gothic" panose="020B0502020202020204" pitchFamily="34" charset="0"/>
                          <a:ea typeface="+mn-ea"/>
                          <a:cs typeface="+mn-cs"/>
                        </a:rPr>
                        <a:t>Subitise (Explore the composition of numbers to 10)—</a:t>
                      </a:r>
                      <a:r>
                        <a:rPr lang="en-GB" sz="750" kern="1200" dirty="0">
                          <a:solidFill>
                            <a:schemeClr val="dk1"/>
                          </a:solidFill>
                          <a:effectLst/>
                          <a:latin typeface="Century Gothic" panose="020B0502020202020204" pitchFamily="34" charset="0"/>
                          <a:ea typeface="+mn-ea"/>
                          <a:cs typeface="+mn-cs"/>
                        </a:rPr>
                        <a:t>0-5 and then linked to addition</a:t>
                      </a:r>
                    </a:p>
                    <a:p>
                      <a:r>
                        <a:rPr lang="en-GB" sz="750" b="1" kern="1200" dirty="0">
                          <a:solidFill>
                            <a:schemeClr val="dk1"/>
                          </a:solidFill>
                          <a:effectLst/>
                          <a:latin typeface="Century Gothic" panose="020B0502020202020204" pitchFamily="34" charset="0"/>
                          <a:ea typeface="+mn-ea"/>
                          <a:cs typeface="+mn-cs"/>
                        </a:rPr>
                        <a:t>Link Number Symbol (Numeral) with Cardinal Number Value</a:t>
                      </a:r>
                      <a:r>
                        <a:rPr lang="en-GB" sz="750" kern="1200" dirty="0">
                          <a:solidFill>
                            <a:schemeClr val="dk1"/>
                          </a:solidFill>
                          <a:effectLst/>
                          <a:latin typeface="Century Gothic" panose="020B0502020202020204" pitchFamily="34" charset="0"/>
                          <a:ea typeface="+mn-ea"/>
                          <a:cs typeface="+mn-cs"/>
                        </a:rPr>
                        <a:t>—Linked to subitise. Ordering and counting numbers</a:t>
                      </a:r>
                    </a:p>
                    <a:p>
                      <a:r>
                        <a:rPr lang="en-GB" sz="750" b="1" kern="1200" dirty="0">
                          <a:solidFill>
                            <a:schemeClr val="dk1"/>
                          </a:solidFill>
                          <a:effectLst/>
                          <a:latin typeface="Century Gothic" panose="020B0502020202020204" pitchFamily="34" charset="0"/>
                          <a:ea typeface="+mn-ea"/>
                          <a:cs typeface="+mn-cs"/>
                        </a:rPr>
                        <a:t>Count Beyond 10</a:t>
                      </a:r>
                      <a:r>
                        <a:rPr lang="en-GB" sz="750" kern="1200" dirty="0">
                          <a:solidFill>
                            <a:schemeClr val="dk1"/>
                          </a:solidFill>
                          <a:effectLst/>
                          <a:latin typeface="Century Gothic" panose="020B0502020202020204" pitchFamily="34" charset="0"/>
                          <a:ea typeface="+mn-ea"/>
                          <a:cs typeface="+mn-cs"/>
                        </a:rPr>
                        <a:t>—Count up 30 and back from 20. </a:t>
                      </a:r>
                    </a:p>
                    <a:p>
                      <a:r>
                        <a:rPr lang="en-GB" sz="750" b="1" kern="1200" dirty="0">
                          <a:solidFill>
                            <a:schemeClr val="dk1"/>
                          </a:solidFill>
                          <a:effectLst/>
                          <a:latin typeface="Century Gothic" panose="020B0502020202020204" pitchFamily="34" charset="0"/>
                          <a:ea typeface="+mn-ea"/>
                          <a:cs typeface="+mn-cs"/>
                        </a:rPr>
                        <a:t>Compare Numbers—</a:t>
                      </a:r>
                      <a:r>
                        <a:rPr lang="en-GB" sz="750" kern="1200" dirty="0">
                          <a:solidFill>
                            <a:schemeClr val="dk1"/>
                          </a:solidFill>
                          <a:effectLst/>
                          <a:latin typeface="Century Gothic" panose="020B0502020202020204" pitchFamily="34" charset="0"/>
                          <a:ea typeface="+mn-ea"/>
                          <a:cs typeface="+mn-cs"/>
                        </a:rPr>
                        <a:t>Distribute items evenly (sharing) Use vocabulary: more than, less than, fewer, the same as, greater, equal to, share, fair</a:t>
                      </a:r>
                    </a:p>
                    <a:p>
                      <a:r>
                        <a:rPr lang="en-GB" sz="750" b="1" kern="1200" dirty="0">
                          <a:solidFill>
                            <a:schemeClr val="dk1"/>
                          </a:solidFill>
                          <a:effectLst/>
                          <a:latin typeface="Century Gothic" panose="020B0502020202020204" pitchFamily="34" charset="0"/>
                          <a:ea typeface="+mn-ea"/>
                          <a:cs typeface="+mn-cs"/>
                        </a:rPr>
                        <a:t>Understand 1 More/1 Less</a:t>
                      </a:r>
                      <a:r>
                        <a:rPr lang="en-GB" sz="750" kern="1200" dirty="0">
                          <a:solidFill>
                            <a:schemeClr val="dk1"/>
                          </a:solidFill>
                          <a:effectLst/>
                          <a:latin typeface="Century Gothic" panose="020B0502020202020204" pitchFamily="34" charset="0"/>
                          <a:ea typeface="+mn-ea"/>
                          <a:cs typeface="+mn-cs"/>
                        </a:rPr>
                        <a:t>— One more, one less nursery rhymes and songs.</a:t>
                      </a:r>
                    </a:p>
                    <a:p>
                      <a:r>
                        <a:rPr lang="en-GB" sz="750" b="1" kern="1200" dirty="0">
                          <a:solidFill>
                            <a:schemeClr val="dk1"/>
                          </a:solidFill>
                          <a:effectLst/>
                          <a:latin typeface="Century Gothic" panose="020B0502020202020204" pitchFamily="34" charset="0"/>
                          <a:ea typeface="+mn-ea"/>
                          <a:cs typeface="+mn-cs"/>
                        </a:rPr>
                        <a:t>Automatic Recall of number bonds to 10</a:t>
                      </a:r>
                      <a:r>
                        <a:rPr lang="en-GB" sz="750" kern="1200" dirty="0">
                          <a:solidFill>
                            <a:schemeClr val="dk1"/>
                          </a:solidFill>
                          <a:effectLst/>
                          <a:latin typeface="Century Gothic" panose="020B0502020202020204" pitchFamily="34" charset="0"/>
                          <a:ea typeface="+mn-ea"/>
                          <a:cs typeface="+mn-cs"/>
                        </a:rPr>
                        <a:t>—sustained focus on number to 20 (working wall display) different conceptual variation (e.g. tens frames, PPW, </a:t>
                      </a:r>
                      <a:r>
                        <a:rPr lang="en-GB" sz="750" kern="1200" dirty="0" err="1">
                          <a:solidFill>
                            <a:schemeClr val="dk1"/>
                          </a:solidFill>
                          <a:effectLst/>
                          <a:latin typeface="Century Gothic" panose="020B0502020202020204" pitchFamily="34" charset="0"/>
                          <a:ea typeface="+mn-ea"/>
                          <a:cs typeface="+mn-cs"/>
                        </a:rPr>
                        <a:t>numicon</a:t>
                      </a:r>
                      <a:r>
                        <a:rPr lang="en-GB" sz="750" kern="1200" dirty="0">
                          <a:solidFill>
                            <a:schemeClr val="dk1"/>
                          </a:solidFill>
                          <a:effectLst/>
                          <a:latin typeface="Century Gothic" panose="020B0502020202020204" pitchFamily="34" charset="0"/>
                          <a:ea typeface="+mn-ea"/>
                          <a:cs typeface="+mn-cs"/>
                        </a:rPr>
                        <a:t> etc)</a:t>
                      </a:r>
                    </a:p>
                    <a:p>
                      <a:r>
                        <a:rPr lang="en-GB" sz="750" kern="1200" dirty="0">
                          <a:solidFill>
                            <a:schemeClr val="dk1"/>
                          </a:solidFill>
                          <a:effectLst/>
                          <a:latin typeface="Century Gothic" panose="020B0502020202020204" pitchFamily="34" charset="0"/>
                          <a:ea typeface="+mn-ea"/>
                          <a:cs typeface="+mn-cs"/>
                        </a:rPr>
                        <a:t>Compare Length Weight and Capacity</a:t>
                      </a:r>
                    </a:p>
                    <a:p>
                      <a:r>
                        <a:rPr lang="en-GB" sz="750" i="1" kern="1200" dirty="0">
                          <a:solidFill>
                            <a:schemeClr val="dk1"/>
                          </a:solidFill>
                          <a:effectLst/>
                          <a:latin typeface="Century Gothic" panose="020B0502020202020204" pitchFamily="34" charset="0"/>
                          <a:ea typeface="+mn-ea"/>
                          <a:cs typeface="+mn-cs"/>
                        </a:rPr>
                        <a:t>Shape - Explore how shapes can be combined to make new shapes, e.g. 2 triangles make a square.  Notice 2D shapes in 3D Shapes.</a:t>
                      </a:r>
                      <a:endParaRPr lang="en-GB" sz="750" kern="1200" dirty="0">
                        <a:solidFill>
                          <a:schemeClr val="dk1"/>
                        </a:solidFill>
                        <a:effectLst/>
                        <a:latin typeface="Century Gothic" panose="020B050202020202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r>
                        <a:rPr lang="en-GB" sz="800" b="1" kern="1200" dirty="0">
                          <a:solidFill>
                            <a:schemeClr val="dk1"/>
                          </a:solidFill>
                          <a:effectLst/>
                          <a:latin typeface="Century Gothic" panose="020B0502020202020204" pitchFamily="34" charset="0"/>
                          <a:ea typeface="+mn-ea"/>
                          <a:cs typeface="+mn-cs"/>
                        </a:rPr>
                        <a:t>Count Objects, Actions and Sounds</a:t>
                      </a:r>
                      <a:r>
                        <a:rPr lang="en-GB" sz="800" kern="1200" dirty="0">
                          <a:solidFill>
                            <a:schemeClr val="dk1"/>
                          </a:solidFill>
                          <a:effectLst/>
                          <a:latin typeface="Century Gothic" panose="020B0502020202020204" pitchFamily="34" charset="0"/>
                          <a:ea typeface="+mn-ea"/>
                          <a:cs typeface="+mn-cs"/>
                        </a:rPr>
                        <a:t>—Counting songs and rhymes, count objects of different arrangements (some that cannot be moved or seen)</a:t>
                      </a:r>
                    </a:p>
                    <a:p>
                      <a:r>
                        <a:rPr lang="en-GB" sz="800" b="1" kern="1200" dirty="0">
                          <a:solidFill>
                            <a:schemeClr val="dk1"/>
                          </a:solidFill>
                          <a:effectLst/>
                          <a:latin typeface="Century Gothic" panose="020B0502020202020204" pitchFamily="34" charset="0"/>
                          <a:ea typeface="+mn-ea"/>
                          <a:cs typeface="+mn-cs"/>
                        </a:rPr>
                        <a:t>Subitise (Explore the composition of numbers to 10)—</a:t>
                      </a:r>
                      <a:r>
                        <a:rPr lang="en-GB" sz="800" kern="1200" dirty="0">
                          <a:solidFill>
                            <a:schemeClr val="dk1"/>
                          </a:solidFill>
                          <a:effectLst/>
                          <a:latin typeface="Century Gothic" panose="020B0502020202020204" pitchFamily="34" charset="0"/>
                          <a:ea typeface="+mn-ea"/>
                          <a:cs typeface="+mn-cs"/>
                        </a:rPr>
                        <a:t>0-5 and then linked to addition</a:t>
                      </a:r>
                    </a:p>
                    <a:p>
                      <a:r>
                        <a:rPr lang="en-GB" sz="800" b="1" kern="1200" dirty="0">
                          <a:solidFill>
                            <a:schemeClr val="dk1"/>
                          </a:solidFill>
                          <a:effectLst/>
                          <a:latin typeface="Century Gothic" panose="020B0502020202020204" pitchFamily="34" charset="0"/>
                          <a:ea typeface="+mn-ea"/>
                          <a:cs typeface="+mn-cs"/>
                        </a:rPr>
                        <a:t>Link Number Symbol (Numeral) with Cardinal Number Value</a:t>
                      </a:r>
                      <a:r>
                        <a:rPr lang="en-GB" sz="800" kern="1200" dirty="0">
                          <a:solidFill>
                            <a:schemeClr val="dk1"/>
                          </a:solidFill>
                          <a:effectLst/>
                          <a:latin typeface="Century Gothic" panose="020B0502020202020204" pitchFamily="34" charset="0"/>
                          <a:ea typeface="+mn-ea"/>
                          <a:cs typeface="+mn-cs"/>
                        </a:rPr>
                        <a:t>—Linked to subitise. Ordering and counting numbers</a:t>
                      </a:r>
                    </a:p>
                    <a:p>
                      <a:r>
                        <a:rPr lang="en-GB" sz="800" b="1" kern="1200" dirty="0">
                          <a:solidFill>
                            <a:schemeClr val="dk1"/>
                          </a:solidFill>
                          <a:effectLst/>
                          <a:latin typeface="Century Gothic" panose="020B0502020202020204" pitchFamily="34" charset="0"/>
                          <a:ea typeface="+mn-ea"/>
                          <a:cs typeface="+mn-cs"/>
                        </a:rPr>
                        <a:t>Count Beyond 10</a:t>
                      </a:r>
                      <a:r>
                        <a:rPr lang="en-GB" sz="800" kern="1200" dirty="0">
                          <a:solidFill>
                            <a:schemeClr val="dk1"/>
                          </a:solidFill>
                          <a:effectLst/>
                          <a:latin typeface="Century Gothic" panose="020B0502020202020204" pitchFamily="34" charset="0"/>
                          <a:ea typeface="+mn-ea"/>
                          <a:cs typeface="+mn-cs"/>
                        </a:rPr>
                        <a:t>—Count up 50 and back from 20. </a:t>
                      </a:r>
                    </a:p>
                    <a:p>
                      <a:r>
                        <a:rPr lang="en-GB" sz="800" b="1" kern="1200" dirty="0">
                          <a:solidFill>
                            <a:schemeClr val="dk1"/>
                          </a:solidFill>
                          <a:effectLst/>
                          <a:latin typeface="Century Gothic" panose="020B0502020202020204" pitchFamily="34" charset="0"/>
                          <a:ea typeface="+mn-ea"/>
                          <a:cs typeface="+mn-cs"/>
                        </a:rPr>
                        <a:t>Compare Numbers—</a:t>
                      </a:r>
                      <a:r>
                        <a:rPr lang="en-GB" sz="800" kern="1200" dirty="0">
                          <a:solidFill>
                            <a:schemeClr val="dk1"/>
                          </a:solidFill>
                          <a:effectLst/>
                          <a:latin typeface="Century Gothic" panose="020B0502020202020204" pitchFamily="34" charset="0"/>
                          <a:ea typeface="+mn-ea"/>
                          <a:cs typeface="+mn-cs"/>
                        </a:rPr>
                        <a:t>Distribute items evenly (sharing), odds, evens and doubles. Use </a:t>
                      </a:r>
                      <a:r>
                        <a:rPr lang="en-GB" sz="800" kern="1200" dirty="0" err="1">
                          <a:solidFill>
                            <a:schemeClr val="dk1"/>
                          </a:solidFill>
                          <a:effectLst/>
                          <a:latin typeface="Century Gothic" panose="020B0502020202020204" pitchFamily="34" charset="0"/>
                          <a:ea typeface="+mn-ea"/>
                          <a:cs typeface="+mn-cs"/>
                        </a:rPr>
                        <a:t>vocabulary:more</a:t>
                      </a:r>
                      <a:r>
                        <a:rPr lang="en-GB" sz="800" kern="1200" dirty="0">
                          <a:solidFill>
                            <a:schemeClr val="dk1"/>
                          </a:solidFill>
                          <a:effectLst/>
                          <a:latin typeface="Century Gothic" panose="020B0502020202020204" pitchFamily="34" charset="0"/>
                          <a:ea typeface="+mn-ea"/>
                          <a:cs typeface="+mn-cs"/>
                        </a:rPr>
                        <a:t> than, less than, fewer, the same as, greater, equal to, share, fair</a:t>
                      </a:r>
                    </a:p>
                    <a:p>
                      <a:r>
                        <a:rPr lang="en-GB" sz="800" b="1" kern="1200" dirty="0">
                          <a:solidFill>
                            <a:schemeClr val="dk1"/>
                          </a:solidFill>
                          <a:effectLst/>
                          <a:latin typeface="Century Gothic" panose="020B0502020202020204" pitchFamily="34" charset="0"/>
                          <a:ea typeface="+mn-ea"/>
                          <a:cs typeface="+mn-cs"/>
                        </a:rPr>
                        <a:t>Understand 1 More/1 Less</a:t>
                      </a:r>
                      <a:r>
                        <a:rPr lang="en-GB" sz="800" kern="1200" dirty="0">
                          <a:solidFill>
                            <a:schemeClr val="dk1"/>
                          </a:solidFill>
                          <a:effectLst/>
                          <a:latin typeface="Century Gothic" panose="020B0502020202020204" pitchFamily="34" charset="0"/>
                          <a:ea typeface="+mn-ea"/>
                          <a:cs typeface="+mn-cs"/>
                        </a:rPr>
                        <a:t>— One more, one less nursery rhymes and songs.</a:t>
                      </a:r>
                    </a:p>
                    <a:p>
                      <a:r>
                        <a:rPr lang="en-GB" sz="800" b="1" kern="1200" dirty="0">
                          <a:solidFill>
                            <a:schemeClr val="dk1"/>
                          </a:solidFill>
                          <a:effectLst/>
                          <a:latin typeface="Century Gothic" panose="020B0502020202020204" pitchFamily="34" charset="0"/>
                          <a:ea typeface="+mn-ea"/>
                          <a:cs typeface="+mn-cs"/>
                        </a:rPr>
                        <a:t>Automatic Recall of number bonds to 10</a:t>
                      </a:r>
                      <a:r>
                        <a:rPr lang="en-GB" sz="800" kern="1200" dirty="0">
                          <a:solidFill>
                            <a:schemeClr val="dk1"/>
                          </a:solidFill>
                          <a:effectLst/>
                          <a:latin typeface="Century Gothic" panose="020B0502020202020204" pitchFamily="34" charset="0"/>
                          <a:ea typeface="+mn-ea"/>
                          <a:cs typeface="+mn-cs"/>
                        </a:rPr>
                        <a:t>—different conceptual variation (e.g. tens frames, PPW, </a:t>
                      </a:r>
                      <a:r>
                        <a:rPr lang="en-GB" sz="800" kern="1200" dirty="0" err="1">
                          <a:solidFill>
                            <a:schemeClr val="dk1"/>
                          </a:solidFill>
                          <a:effectLst/>
                          <a:latin typeface="Century Gothic" panose="020B0502020202020204" pitchFamily="34" charset="0"/>
                          <a:ea typeface="+mn-ea"/>
                          <a:cs typeface="+mn-cs"/>
                        </a:rPr>
                        <a:t>numicon</a:t>
                      </a:r>
                      <a:r>
                        <a:rPr lang="en-GB" sz="800" kern="1200" dirty="0">
                          <a:solidFill>
                            <a:schemeClr val="dk1"/>
                          </a:solidFill>
                          <a:effectLst/>
                          <a:latin typeface="Century Gothic" panose="020B0502020202020204" pitchFamily="34" charset="0"/>
                          <a:ea typeface="+mn-ea"/>
                          <a:cs typeface="+mn-cs"/>
                        </a:rPr>
                        <a:t> etc)</a:t>
                      </a:r>
                    </a:p>
                    <a:p>
                      <a:r>
                        <a:rPr lang="en-GB" sz="800" kern="1200" dirty="0">
                          <a:solidFill>
                            <a:schemeClr val="dk1"/>
                          </a:solidFill>
                          <a:effectLst/>
                          <a:latin typeface="Century Gothic" panose="020B0502020202020204" pitchFamily="34" charset="0"/>
                          <a:ea typeface="+mn-ea"/>
                          <a:cs typeface="+mn-cs"/>
                        </a:rPr>
                        <a:t>Compare Length Weight and Capacity</a:t>
                      </a:r>
                    </a:p>
                    <a:p>
                      <a:r>
                        <a:rPr lang="en-GB" sz="800" i="1" kern="1200" dirty="0">
                          <a:solidFill>
                            <a:schemeClr val="dk1"/>
                          </a:solidFill>
                          <a:effectLst/>
                          <a:latin typeface="Century Gothic" panose="020B0502020202020204" pitchFamily="34" charset="0"/>
                          <a:ea typeface="+mn-ea"/>
                          <a:cs typeface="+mn-cs"/>
                        </a:rPr>
                        <a:t>Shape - Explore how shapes can be combined to make new shapes, e.g. 2 triangles make a square.  Notice 2D shapes in 3D Shapes.</a:t>
                      </a:r>
                      <a:endParaRPr lang="en-GB" sz="800" kern="1200" dirty="0">
                        <a:solidFill>
                          <a:schemeClr val="dk1"/>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r>
                        <a:rPr lang="en-US" sz="1400" b="1">
                          <a:solidFill>
                            <a:schemeClr val="bg1">
                              <a:lumMod val="50000"/>
                            </a:schemeClr>
                          </a:solidFill>
                        </a:rPr>
                        <a:t>Depth of numbers within 20 </a:t>
                      </a:r>
                    </a:p>
                    <a:p>
                      <a:pPr algn="ctr"/>
                      <a:r>
                        <a:rPr lang="en-US" sz="1000"/>
                        <a:t>Explore numbers and strategies •Recognise and extend patterns •Apply number, shape and measures knowledge •Count forwards and backwards</a:t>
                      </a:r>
                      <a:endParaRPr lang="en-US" sz="1000" b="1">
                        <a:solidFill>
                          <a:schemeClr val="bg1">
                            <a:lumMod val="50000"/>
                          </a:schemeClr>
                        </a:solidFill>
                      </a:endParaRPr>
                    </a:p>
                    <a:p>
                      <a:pPr algn="ctr"/>
                      <a:r>
                        <a:rPr lang="en-GB" sz="1400" b="1">
                          <a:solidFill>
                            <a:schemeClr val="bg1">
                              <a:lumMod val="50000"/>
                            </a:schemeClr>
                          </a:solidFill>
                        </a:rPr>
                        <a:t>Numbers beyond 20 </a:t>
                      </a:r>
                    </a:p>
                    <a:p>
                      <a:pPr algn="ctr"/>
                      <a:r>
                        <a:rPr lang="en-US" sz="1000"/>
                        <a:t>One more one less •Estimate and count •Grouping and sharing</a:t>
                      </a:r>
                      <a:endParaRPr lang="en-US" sz="1000" b="1">
                        <a:solidFill>
                          <a:schemeClr val="bg1">
                            <a:lumMod val="50000"/>
                          </a:schemeClr>
                        </a:solidFill>
                        <a:latin typeface="+mn-lt"/>
                        <a:cs typeface="Amatic SC" panose="00000500000000000000" pitchFamily="2" charset="-79"/>
                      </a:endParaRPr>
                    </a:p>
                    <a:p>
                      <a:pPr algn="ctr"/>
                      <a:endParaRPr lang="en-GB" sz="180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r>
                        <a:rPr lang="en-GB" sz="700" b="1" kern="1200" dirty="0">
                          <a:solidFill>
                            <a:schemeClr val="dk1"/>
                          </a:solidFill>
                          <a:effectLst/>
                          <a:latin typeface="Century Gothic" panose="020B0502020202020204" pitchFamily="34" charset="0"/>
                          <a:ea typeface="+mn-ea"/>
                          <a:cs typeface="+mn-cs"/>
                        </a:rPr>
                        <a:t>Count Objects, Actions and Sounds</a:t>
                      </a:r>
                      <a:r>
                        <a:rPr lang="en-GB" sz="700" kern="1200" dirty="0">
                          <a:solidFill>
                            <a:schemeClr val="dk1"/>
                          </a:solidFill>
                          <a:effectLst/>
                          <a:latin typeface="Century Gothic" panose="020B0502020202020204" pitchFamily="34" charset="0"/>
                          <a:ea typeface="+mn-ea"/>
                          <a:cs typeface="+mn-cs"/>
                        </a:rPr>
                        <a:t>—Counting songs and rhymes, count objects of different arrangements (some that cannot be moved or seen)</a:t>
                      </a:r>
                    </a:p>
                    <a:p>
                      <a:r>
                        <a:rPr lang="en-GB" sz="700" b="1" kern="1200" dirty="0">
                          <a:solidFill>
                            <a:schemeClr val="dk1"/>
                          </a:solidFill>
                          <a:effectLst/>
                          <a:latin typeface="Century Gothic" panose="020B0502020202020204" pitchFamily="34" charset="0"/>
                          <a:ea typeface="+mn-ea"/>
                          <a:cs typeface="+mn-cs"/>
                        </a:rPr>
                        <a:t>Subitise (Explore the composition of numbers to 10)—</a:t>
                      </a:r>
                      <a:r>
                        <a:rPr lang="en-GB" sz="700" kern="1200" dirty="0">
                          <a:solidFill>
                            <a:schemeClr val="dk1"/>
                          </a:solidFill>
                          <a:effectLst/>
                          <a:latin typeface="Century Gothic" panose="020B0502020202020204" pitchFamily="34" charset="0"/>
                          <a:ea typeface="+mn-ea"/>
                          <a:cs typeface="+mn-cs"/>
                        </a:rPr>
                        <a:t>0-3 building 0-5 and then linked to addition</a:t>
                      </a:r>
                    </a:p>
                    <a:p>
                      <a:r>
                        <a:rPr lang="en-GB" sz="700" b="1" kern="1200" dirty="0">
                          <a:solidFill>
                            <a:schemeClr val="dk1"/>
                          </a:solidFill>
                          <a:effectLst/>
                          <a:latin typeface="Century Gothic" panose="020B0502020202020204" pitchFamily="34" charset="0"/>
                          <a:ea typeface="+mn-ea"/>
                          <a:cs typeface="+mn-cs"/>
                        </a:rPr>
                        <a:t>Link Number Symbol (Numeral) with Cardinal Number Value</a:t>
                      </a:r>
                      <a:r>
                        <a:rPr lang="en-GB" sz="700" kern="1200" dirty="0">
                          <a:solidFill>
                            <a:schemeClr val="dk1"/>
                          </a:solidFill>
                          <a:effectLst/>
                          <a:latin typeface="Century Gothic" panose="020B0502020202020204" pitchFamily="34" charset="0"/>
                          <a:ea typeface="+mn-ea"/>
                          <a:cs typeface="+mn-cs"/>
                        </a:rPr>
                        <a:t>—Linked to subitise. Ordering and counting numbers</a:t>
                      </a:r>
                    </a:p>
                    <a:p>
                      <a:r>
                        <a:rPr lang="en-GB" sz="700" b="1" kern="1200" dirty="0">
                          <a:solidFill>
                            <a:schemeClr val="dk1"/>
                          </a:solidFill>
                          <a:effectLst/>
                          <a:latin typeface="Century Gothic" panose="020B0502020202020204" pitchFamily="34" charset="0"/>
                          <a:ea typeface="+mn-ea"/>
                          <a:cs typeface="+mn-cs"/>
                        </a:rPr>
                        <a:t>Count Beyond 10</a:t>
                      </a:r>
                      <a:r>
                        <a:rPr lang="en-GB" sz="700" kern="1200" dirty="0">
                          <a:solidFill>
                            <a:schemeClr val="dk1"/>
                          </a:solidFill>
                          <a:effectLst/>
                          <a:latin typeface="Century Gothic" panose="020B0502020202020204" pitchFamily="34" charset="0"/>
                          <a:ea typeface="+mn-ea"/>
                          <a:cs typeface="+mn-cs"/>
                        </a:rPr>
                        <a:t>—Count up 50 and back from 20. </a:t>
                      </a:r>
                    </a:p>
                    <a:p>
                      <a:r>
                        <a:rPr lang="en-GB" sz="700" b="1" kern="1200" dirty="0">
                          <a:solidFill>
                            <a:schemeClr val="dk1"/>
                          </a:solidFill>
                          <a:effectLst/>
                          <a:latin typeface="Century Gothic" panose="020B0502020202020204" pitchFamily="34" charset="0"/>
                          <a:ea typeface="+mn-ea"/>
                          <a:cs typeface="+mn-cs"/>
                        </a:rPr>
                        <a:t>Compare Numbers—</a:t>
                      </a:r>
                      <a:r>
                        <a:rPr lang="en-GB" sz="700" kern="1200" dirty="0">
                          <a:solidFill>
                            <a:schemeClr val="dk1"/>
                          </a:solidFill>
                          <a:effectLst/>
                          <a:latin typeface="Century Gothic" panose="020B0502020202020204" pitchFamily="34" charset="0"/>
                          <a:ea typeface="+mn-ea"/>
                          <a:cs typeface="+mn-cs"/>
                        </a:rPr>
                        <a:t>Distribute items evenly (sharing) Use vocabulary: more than, less than, fewer, the same as, greater, equal to, share, fair</a:t>
                      </a:r>
                    </a:p>
                    <a:p>
                      <a:r>
                        <a:rPr lang="en-GB" sz="700" b="1" kern="1200" dirty="0">
                          <a:solidFill>
                            <a:schemeClr val="dk1"/>
                          </a:solidFill>
                          <a:effectLst/>
                          <a:latin typeface="Century Gothic" panose="020B0502020202020204" pitchFamily="34" charset="0"/>
                          <a:ea typeface="+mn-ea"/>
                          <a:cs typeface="+mn-cs"/>
                        </a:rPr>
                        <a:t>Understand 1 More/1 Less</a:t>
                      </a:r>
                      <a:r>
                        <a:rPr lang="en-GB" sz="700" kern="1200" dirty="0">
                          <a:solidFill>
                            <a:schemeClr val="dk1"/>
                          </a:solidFill>
                          <a:effectLst/>
                          <a:latin typeface="Century Gothic" panose="020B0502020202020204" pitchFamily="34" charset="0"/>
                          <a:ea typeface="+mn-ea"/>
                          <a:cs typeface="+mn-cs"/>
                        </a:rPr>
                        <a:t>— One more, one less nursery rhymes and songs.</a:t>
                      </a:r>
                    </a:p>
                    <a:p>
                      <a:r>
                        <a:rPr lang="en-GB" sz="700" b="1" kern="1200" dirty="0">
                          <a:solidFill>
                            <a:schemeClr val="dk1"/>
                          </a:solidFill>
                          <a:effectLst/>
                          <a:latin typeface="Century Gothic" panose="020B0502020202020204" pitchFamily="34" charset="0"/>
                          <a:ea typeface="+mn-ea"/>
                          <a:cs typeface="+mn-cs"/>
                        </a:rPr>
                        <a:t>Automatic Recall of number bonds to 10</a:t>
                      </a:r>
                      <a:r>
                        <a:rPr lang="en-GB" sz="700" kern="1200" dirty="0">
                          <a:solidFill>
                            <a:schemeClr val="dk1"/>
                          </a:solidFill>
                          <a:effectLst/>
                          <a:latin typeface="Century Gothic" panose="020B0502020202020204" pitchFamily="34" charset="0"/>
                          <a:ea typeface="+mn-ea"/>
                          <a:cs typeface="+mn-cs"/>
                        </a:rPr>
                        <a:t>—different conceptual variation (e.g. tens frames, PPW, </a:t>
                      </a:r>
                      <a:r>
                        <a:rPr lang="en-GB" sz="700" kern="1200" dirty="0" err="1">
                          <a:solidFill>
                            <a:schemeClr val="dk1"/>
                          </a:solidFill>
                          <a:effectLst/>
                          <a:latin typeface="Century Gothic" panose="020B0502020202020204" pitchFamily="34" charset="0"/>
                          <a:ea typeface="+mn-ea"/>
                          <a:cs typeface="+mn-cs"/>
                        </a:rPr>
                        <a:t>numicon</a:t>
                      </a:r>
                      <a:r>
                        <a:rPr lang="en-GB" sz="700" kern="1200" dirty="0">
                          <a:solidFill>
                            <a:schemeClr val="dk1"/>
                          </a:solidFill>
                          <a:effectLst/>
                          <a:latin typeface="Century Gothic" panose="020B0502020202020204" pitchFamily="34" charset="0"/>
                          <a:ea typeface="+mn-ea"/>
                          <a:cs typeface="+mn-cs"/>
                        </a:rPr>
                        <a:t> etc) Oral—quick recall and </a:t>
                      </a:r>
                      <a:r>
                        <a:rPr lang="en-GB" sz="700" kern="1200" dirty="0" err="1">
                          <a:solidFill>
                            <a:schemeClr val="dk1"/>
                          </a:solidFill>
                          <a:effectLst/>
                          <a:latin typeface="Century Gothic" panose="020B0502020202020204" pitchFamily="34" charset="0"/>
                          <a:ea typeface="+mn-ea"/>
                          <a:cs typeface="+mn-cs"/>
                        </a:rPr>
                        <a:t>Numbots</a:t>
                      </a:r>
                      <a:endParaRPr lang="en-GB" sz="700" kern="1200" dirty="0">
                        <a:solidFill>
                          <a:schemeClr val="dk1"/>
                        </a:solidFill>
                        <a:effectLst/>
                        <a:latin typeface="Century Gothic" panose="020B0502020202020204" pitchFamily="34" charset="0"/>
                        <a:ea typeface="+mn-ea"/>
                        <a:cs typeface="+mn-cs"/>
                      </a:endParaRPr>
                    </a:p>
                    <a:p>
                      <a:r>
                        <a:rPr lang="en-GB" sz="700" kern="1200" dirty="0">
                          <a:solidFill>
                            <a:schemeClr val="dk1"/>
                          </a:solidFill>
                          <a:effectLst/>
                          <a:latin typeface="Century Gothic" panose="020B0502020202020204" pitchFamily="34" charset="0"/>
                          <a:ea typeface="+mn-ea"/>
                          <a:cs typeface="+mn-cs"/>
                        </a:rPr>
                        <a:t>Compare Length Weight and Capacity</a:t>
                      </a:r>
                    </a:p>
                    <a:p>
                      <a:r>
                        <a:rPr lang="en-GB" sz="700" kern="1200" dirty="0">
                          <a:solidFill>
                            <a:schemeClr val="dk1"/>
                          </a:solidFill>
                          <a:effectLst/>
                          <a:latin typeface="Century Gothic" panose="020B0502020202020204" pitchFamily="34" charset="0"/>
                          <a:ea typeface="+mn-ea"/>
                          <a:cs typeface="+mn-cs"/>
                        </a:rPr>
                        <a:t>Continue, Copy and Create Repeated Patterns</a:t>
                      </a:r>
                    </a:p>
                    <a:p>
                      <a:r>
                        <a:rPr lang="en-GB" sz="700" i="1" kern="1200" dirty="0">
                          <a:solidFill>
                            <a:schemeClr val="dk1"/>
                          </a:solidFill>
                          <a:effectLst/>
                          <a:latin typeface="Century Gothic" panose="020B0502020202020204" pitchFamily="34" charset="0"/>
                          <a:ea typeface="+mn-ea"/>
                          <a:cs typeface="+mn-cs"/>
                        </a:rPr>
                        <a:t>Shape - Explore how shapes can be combined to make new shapes, e.g. 2 triangles make a square.  Notice 2D shapes in 3D Shapes.</a:t>
                      </a:r>
                      <a:endParaRPr lang="en-GB" sz="700" kern="1200" dirty="0">
                        <a:solidFill>
                          <a:schemeClr val="dk1"/>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2" name="Picture 1">
            <a:extLst>
              <a:ext uri="{FF2B5EF4-FFF2-40B4-BE49-F238E27FC236}">
                <a16:creationId xmlns:a16="http://schemas.microsoft.com/office/drawing/2014/main" id="{0111EEE0-2E66-43F4-8470-6D585895D665}"/>
              </a:ext>
            </a:extLst>
          </p:cNvPr>
          <p:cNvPicPr>
            <a:picLocks noChangeAspect="1"/>
          </p:cNvPicPr>
          <p:nvPr/>
        </p:nvPicPr>
        <p:blipFill>
          <a:blip r:embed="rId2"/>
          <a:stretch>
            <a:fillRect/>
          </a:stretch>
        </p:blipFill>
        <p:spPr>
          <a:xfrm>
            <a:off x="697552" y="251266"/>
            <a:ext cx="682811" cy="688908"/>
          </a:xfrm>
          <a:prstGeom prst="rect">
            <a:avLst/>
          </a:prstGeom>
        </p:spPr>
      </p:pic>
    </p:spTree>
    <p:extLst>
      <p:ext uri="{BB962C8B-B14F-4D97-AF65-F5344CB8AC3E}">
        <p14:creationId xmlns:p14="http://schemas.microsoft.com/office/powerpoint/2010/main" val="3500215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Century Gothic" panose="020B0502020202020204" pitchFamily="34" charset="0"/>
                <a:cs typeface="Amatic SC" panose="00000500000000000000" pitchFamily="2" charset="-79"/>
              </a:rPr>
              <a:t>Reception Long Term Plan 23-24</a:t>
            </a:r>
            <a:endParaRPr lang="en-GB" sz="3600" b="1" dirty="0">
              <a:latin typeface="Century Gothic" panose="020B0502020202020204" pitchFamily="34" charset="0"/>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297585585"/>
              </p:ext>
            </p:extLst>
          </p:nvPr>
        </p:nvGraphicFramePr>
        <p:xfrm>
          <a:off x="366318" y="595720"/>
          <a:ext cx="11459364" cy="6187440"/>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42778">
                  <a:extLst>
                    <a:ext uri="{9D8B030D-6E8A-4147-A177-3AD203B41FA5}">
                      <a16:colId xmlns:a16="http://schemas.microsoft.com/office/drawing/2014/main" val="872926247"/>
                    </a:ext>
                  </a:extLst>
                </a:gridCol>
                <a:gridCol w="1631326">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180009">
                <a:tc>
                  <a:txBody>
                    <a:bodyPr/>
                    <a:lstStyle/>
                    <a:p>
                      <a:pPr algn="ctr"/>
                      <a:endParaRPr lang="en-GB" sz="1200"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rgbClr val="FF0000"/>
                          </a:solidFill>
                          <a:latin typeface="Century Gothic" panose="020B0502020202020204" pitchFamily="34" charset="0"/>
                          <a:cs typeface="Amatic SC" panose="00000500000000000000" pitchFamily="2" charset="-79"/>
                        </a:rPr>
                        <a:t>Autumn 1</a:t>
                      </a:r>
                      <a:endParaRPr lang="en-GB" sz="1200" dirty="0">
                        <a:solidFill>
                          <a:srgbClr val="FF000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latin typeface="Century Gothic" panose="020B0502020202020204" pitchFamily="34" charset="0"/>
                          <a:cs typeface="Amatic SC" panose="00000500000000000000" pitchFamily="2" charset="-79"/>
                        </a:rPr>
                        <a:t>Autumn 2</a:t>
                      </a:r>
                      <a:endParaRPr lang="en-GB" sz="1200" dirty="0">
                        <a:solidFill>
                          <a:srgbClr val="FF000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dirty="0">
                          <a:solidFill>
                            <a:srgbClr val="FFC000"/>
                          </a:solidFill>
                          <a:latin typeface="Century Gothic" panose="020B0502020202020204" pitchFamily="34" charset="0"/>
                          <a:cs typeface="Amatic SC" panose="00000500000000000000" pitchFamily="2" charset="-79"/>
                        </a:rPr>
                        <a:t>Spring 1</a:t>
                      </a:r>
                      <a:endParaRPr lang="en-GB" sz="1200" dirty="0">
                        <a:solidFill>
                          <a:srgbClr val="FFC00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US" sz="1200" dirty="0">
                          <a:solidFill>
                            <a:srgbClr val="FFC000"/>
                          </a:solidFill>
                          <a:latin typeface="Century Gothic" panose="020B0502020202020204" pitchFamily="34" charset="0"/>
                          <a:cs typeface="Amatic SC" panose="00000500000000000000" pitchFamily="2" charset="-79"/>
                        </a:rPr>
                        <a:t>Spring 2</a:t>
                      </a:r>
                      <a:endParaRPr lang="en-GB" sz="1200" dirty="0">
                        <a:solidFill>
                          <a:srgbClr val="FFC00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rgbClr val="00B050"/>
                          </a:solidFill>
                          <a:latin typeface="Century Gothic" panose="020B0502020202020204" pitchFamily="34" charset="0"/>
                          <a:cs typeface="Amatic SC" panose="00000500000000000000" pitchFamily="2" charset="-79"/>
                        </a:rPr>
                        <a:t>Summer 1</a:t>
                      </a:r>
                      <a:endParaRPr lang="en-GB" sz="1200" dirty="0">
                        <a:solidFill>
                          <a:srgbClr val="00B05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200">
                          <a:solidFill>
                            <a:srgbClr val="00B050"/>
                          </a:solidFill>
                          <a:latin typeface="Century Gothic" panose="020B0502020202020204" pitchFamily="34" charset="0"/>
                          <a:cs typeface="Amatic SC" panose="00000500000000000000" pitchFamily="2" charset="-79"/>
                        </a:rPr>
                        <a:t>Summer 2</a:t>
                      </a:r>
                      <a:endParaRPr lang="en-GB" sz="1200">
                        <a:solidFill>
                          <a:srgbClr val="00B05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1913285939"/>
                  </a:ext>
                </a:extLst>
              </a:tr>
              <a:tr h="333245">
                <a:tc>
                  <a:txBody>
                    <a:bodyPr/>
                    <a:lstStyle/>
                    <a:p>
                      <a:pPr algn="ctr"/>
                      <a:r>
                        <a:rPr lang="en-US" sz="1200" b="1" dirty="0">
                          <a:latin typeface="Century Gothic" panose="020B0502020202020204" pitchFamily="34" charset="0"/>
                          <a:cs typeface="Amatic SC" panose="00000500000000000000" pitchFamily="2" charset="-79"/>
                        </a:rPr>
                        <a:t>General Themes </a:t>
                      </a:r>
                      <a:endParaRPr lang="en-GB" sz="1200" b="1" dirty="0">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1200" dirty="0" err="1">
                          <a:solidFill>
                            <a:srgbClr val="FF0000"/>
                          </a:solidFill>
                          <a:latin typeface="Century Gothic" panose="020B0502020202020204" pitchFamily="34" charset="0"/>
                          <a:cs typeface="Amatic SC" panose="00000500000000000000" pitchFamily="2" charset="-79"/>
                        </a:rPr>
                        <a:t>Marvellous</a:t>
                      </a:r>
                      <a:r>
                        <a:rPr lang="en-US" sz="1200" dirty="0">
                          <a:solidFill>
                            <a:srgbClr val="FF0000"/>
                          </a:solidFill>
                          <a:latin typeface="Century Gothic" panose="020B0502020202020204" pitchFamily="34" charset="0"/>
                          <a:cs typeface="Amatic SC" panose="00000500000000000000" pitchFamily="2" charset="-79"/>
                        </a:rPr>
                        <a: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latin typeface="Century Gothic" panose="020B0502020202020204" pitchFamily="34" charset="0"/>
                          <a:cs typeface="Amatic SC" panose="00000500000000000000" pitchFamily="2" charset="-79"/>
                        </a:rPr>
                        <a:t>Do you Remember when….? Lets</a:t>
                      </a:r>
                      <a:r>
                        <a:rPr lang="en-US" sz="1200" baseline="0" dirty="0">
                          <a:solidFill>
                            <a:srgbClr val="FF0000"/>
                          </a:solidFill>
                          <a:latin typeface="Century Gothic" panose="020B0502020202020204" pitchFamily="34" charset="0"/>
                          <a:cs typeface="Amatic SC" panose="00000500000000000000" pitchFamily="2" charset="-79"/>
                        </a:rPr>
                        <a:t> celebrate</a:t>
                      </a:r>
                      <a:r>
                        <a:rPr lang="en-US" sz="1200" dirty="0">
                          <a:solidFill>
                            <a:srgbClr val="FF0000"/>
                          </a:solidFill>
                          <a:latin typeface="Century Gothic" panose="020B0502020202020204" pitchFamily="34" charset="0"/>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a:solidFill>
                            <a:srgbClr val="FFC000"/>
                          </a:solidFill>
                          <a:latin typeface="Century Gothic" panose="020B0502020202020204" pitchFamily="34" charset="0"/>
                          <a:cs typeface="Amatic SC" panose="00000500000000000000" pitchFamily="2" charset="-79"/>
                        </a:rPr>
                        <a:t>How big is big?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Century Gothic" panose="020B0502020202020204" pitchFamily="34" charset="0"/>
                          <a:cs typeface="Amatic SC" panose="00000500000000000000" pitchFamily="2" charset="-79"/>
                        </a:rPr>
                        <a:t>Big adventures with Little Feet</a:t>
                      </a:r>
                    </a:p>
                    <a:p>
                      <a:pPr algn="ctr"/>
                      <a:endParaRPr lang="en-US" sz="1200" b="1" dirty="0">
                        <a:solidFill>
                          <a:srgbClr val="FFC00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B050"/>
                          </a:solidFill>
                          <a:latin typeface="Century Gothic" panose="020B0502020202020204" pitchFamily="34" charset="0"/>
                          <a:cs typeface="Amatic SC" panose="00000500000000000000" pitchFamily="2" charset="-79"/>
                        </a:rPr>
                        <a:t>Ready Steady Grow </a:t>
                      </a:r>
                    </a:p>
                    <a:p>
                      <a:pPr algn="ctr"/>
                      <a:endParaRPr lang="en-US" sz="1200" b="1" dirty="0">
                        <a:solidFill>
                          <a:srgbClr val="00B05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B050"/>
                          </a:solidFill>
                          <a:latin typeface="Century Gothic" panose="020B0502020202020204" pitchFamily="34" charset="0"/>
                          <a:cs typeface="Amatic SC" panose="00000500000000000000" pitchFamily="2" charset="-79"/>
                        </a:rPr>
                        <a:t>I  wonder what's at the Seaside?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2272033691"/>
                  </a:ext>
                </a:extLst>
              </a:tr>
              <a:tr h="4376616">
                <a:tc>
                  <a:txBody>
                    <a:bodyPr/>
                    <a:lstStyle/>
                    <a:p>
                      <a:pPr algn="ctr"/>
                      <a:r>
                        <a:rPr lang="en-US" sz="1200" b="1" dirty="0">
                          <a:latin typeface="Century Gothic" panose="020B0502020202020204" pitchFamily="34" charset="0"/>
                          <a:cs typeface="Amatic SC" panose="00000500000000000000" pitchFamily="2" charset="-79"/>
                        </a:rPr>
                        <a:t>Computing</a:t>
                      </a:r>
                    </a:p>
                    <a:p>
                      <a:pPr algn="ctr"/>
                      <a:endParaRPr lang="en-US" sz="1200" b="1" i="1" kern="1200" dirty="0">
                        <a:solidFill>
                          <a:schemeClr val="bg1">
                            <a:lumMod val="50000"/>
                          </a:schemeClr>
                        </a:solidFill>
                        <a:effectLst/>
                        <a:latin typeface="Century Gothic" panose="020B0502020202020204" pitchFamily="34" charset="0"/>
                        <a:ea typeface="+mn-ea"/>
                        <a:cs typeface="+mn-cs"/>
                      </a:endParaRPr>
                    </a:p>
                    <a:p>
                      <a:pPr algn="ctr" rtl="0" fontAlgn="base"/>
                      <a:r>
                        <a:rPr lang="en-GB" sz="1200" b="0" i="0" kern="1200" dirty="0">
                          <a:solidFill>
                            <a:schemeClr val="dk1"/>
                          </a:solidFill>
                          <a:effectLst/>
                          <a:latin typeface="Century Gothic" panose="020B0502020202020204" pitchFamily="34" charset="0"/>
                          <a:ea typeface="+mn-ea"/>
                          <a:cs typeface="+mn-cs"/>
                        </a:rPr>
                        <a:t>Our aim is to:</a:t>
                      </a:r>
                    </a:p>
                    <a:p>
                      <a:pPr algn="ctr" rtl="0" fontAlgn="base"/>
                      <a:r>
                        <a:rPr lang="en-GB" sz="1200" b="0" i="0" kern="1200" dirty="0">
                          <a:solidFill>
                            <a:schemeClr val="dk1"/>
                          </a:solidFill>
                          <a:effectLst/>
                          <a:latin typeface="Century Gothic" panose="020B0502020202020204" pitchFamily="34" charset="0"/>
                          <a:ea typeface="+mn-ea"/>
                          <a:cs typeface="+mn-cs"/>
                        </a:rPr>
                        <a:t>Provide pupils with opportunities to build creativity whilst developing their skills in computational thinking.</a:t>
                      </a:r>
                      <a:endParaRPr lang="en-US" sz="1200" b="0" i="0" kern="1200" dirty="0">
                        <a:solidFill>
                          <a:schemeClr val="dk1"/>
                        </a:solidFill>
                        <a:effectLst/>
                        <a:latin typeface="Century Gothic" panose="020B0502020202020204" pitchFamily="34" charset="0"/>
                        <a:ea typeface="+mn-ea"/>
                        <a:cs typeface="+mn-cs"/>
                      </a:endParaRPr>
                    </a:p>
                    <a:p>
                      <a:pPr algn="ctr"/>
                      <a:endParaRPr lang="en-US" sz="1200" b="1" i="1" kern="1200" dirty="0">
                        <a:solidFill>
                          <a:schemeClr val="bg1">
                            <a:lumMod val="50000"/>
                          </a:schemeClr>
                        </a:solidFill>
                        <a:effectLst/>
                        <a:latin typeface="Century Gothic" panose="020B0502020202020204" pitchFamily="34" charset="0"/>
                        <a:ea typeface="+mn-ea"/>
                        <a:cs typeface="+mn-cs"/>
                      </a:endParaRPr>
                    </a:p>
                    <a:p>
                      <a:pPr algn="ctr"/>
                      <a:endParaRPr lang="en-US" sz="1200" b="1" i="1" kern="1200" dirty="0">
                        <a:solidFill>
                          <a:schemeClr val="bg1">
                            <a:lumMod val="50000"/>
                          </a:schemeClr>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rtl="0" fontAlgn="base"/>
                      <a:r>
                        <a:rPr lang="en-GB" sz="1000" b="0" i="0" dirty="0">
                          <a:effectLst/>
                          <a:latin typeface="Century Gothic" panose="020B0502020202020204" pitchFamily="34" charset="0"/>
                        </a:rPr>
                        <a:t>Identify everyday technology:</a:t>
                      </a:r>
                      <a:r>
                        <a:rPr lang="en-GB" sz="1000" b="0" i="0" baseline="0" dirty="0">
                          <a:effectLst/>
                          <a:latin typeface="Century Gothic" panose="020B0502020202020204" pitchFamily="34" charset="0"/>
                        </a:rPr>
                        <a:t> links to technology at home</a:t>
                      </a:r>
                      <a:endParaRPr lang="en-GB" sz="1000" b="0" i="0" dirty="0">
                        <a:effectLst/>
                        <a:latin typeface="Century Gothic" panose="020B0502020202020204" pitchFamily="34" charset="0"/>
                      </a:endParaRPr>
                    </a:p>
                    <a:p>
                      <a:pPr algn="ctr" rtl="0" fontAlgn="base"/>
                      <a:r>
                        <a:rPr lang="en-GB" sz="1000" b="0" i="0" dirty="0">
                          <a:effectLst/>
                          <a:latin typeface="Century Gothic" panose="020B0502020202020204" pitchFamily="34"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dirty="0">
                          <a:effectLst/>
                          <a:latin typeface="Century Gothic" panose="020B0502020202020204" pitchFamily="34" charset="0"/>
                        </a:rPr>
                        <a:t>Make marks on a digital device to communicate their ideas : </a:t>
                      </a:r>
                      <a:r>
                        <a:rPr lang="en-GB" sz="1000" b="0" i="0" dirty="0" err="1">
                          <a:effectLst/>
                          <a:latin typeface="Century Gothic" panose="020B0502020202020204" pitchFamily="34" charset="0"/>
                        </a:rPr>
                        <a:t>Kinsky</a:t>
                      </a:r>
                      <a:r>
                        <a:rPr lang="en-GB" sz="1000" b="0" i="0" dirty="0">
                          <a:effectLst/>
                          <a:latin typeface="Century Gothic" panose="020B0502020202020204" pitchFamily="34" charset="0"/>
                        </a:rPr>
                        <a:t> Art- </a:t>
                      </a:r>
                      <a:r>
                        <a:rPr lang="en-GB" sz="1000" b="0" i="0" dirty="0" err="1">
                          <a:effectLst/>
                          <a:latin typeface="Century Gothic" panose="020B0502020202020204" pitchFamily="34" charset="0"/>
                        </a:rPr>
                        <a:t>i</a:t>
                      </a:r>
                      <a:r>
                        <a:rPr lang="en-GB" sz="1000" b="0" i="0" dirty="0">
                          <a:effectLst/>
                          <a:latin typeface="Century Gothic" panose="020B0502020202020204" pitchFamily="34" charset="0"/>
                        </a:rPr>
                        <a:t>-pads (music to art) link colour monster.</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1000" b="0" i="0" dirty="0">
                        <a:effectLst/>
                        <a:latin typeface="Century Gothic" panose="020B0502020202020204" pitchFamily="34" charset="0"/>
                      </a:endParaRPr>
                    </a:p>
                    <a:p>
                      <a:pPr algn="ctr" fontAlgn="base"/>
                      <a:endParaRPr lang="en-GB" sz="1000" dirty="0">
                        <a:solidFill>
                          <a:srgbClr val="000000"/>
                        </a:solidFill>
                        <a:latin typeface="Century Gothic" panose="020B0502020202020204" pitchFamily="34"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000" dirty="0">
                          <a:solidFill>
                            <a:srgbClr val="000000"/>
                          </a:solidFill>
                          <a:latin typeface="Century Gothic" panose="020B0502020202020204" pitchFamily="34" charset="0"/>
                        </a:rPr>
                        <a:t>To screenshot using the home and lock buttons</a:t>
                      </a: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000" dirty="0">
                        <a:solidFill>
                          <a:srgbClr val="000000"/>
                        </a:solidFill>
                        <a:latin typeface="Century Gothic" panose="020B0502020202020204" pitchFamily="34"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000" dirty="0">
                          <a:solidFill>
                            <a:srgbClr val="000000"/>
                          </a:solidFill>
                          <a:latin typeface="Century Gothic" panose="020B0502020202020204" pitchFamily="34" charset="0"/>
                        </a:rPr>
                        <a:t> To understand the basic functions of an iPad (home button, lock button and volume buttons </a:t>
                      </a:r>
                    </a:p>
                    <a:p>
                      <a:pPr algn="ctr"/>
                      <a:endParaRPr lang="en-GB" sz="1000" b="0" dirty="0">
                        <a:solidFill>
                          <a:schemeClr val="tx1"/>
                        </a:solidFill>
                        <a:latin typeface="Century Gothic" panose="020B0502020202020204" pitchFamily="34" charset="0"/>
                        <a:cs typeface="Amatic SC" panose="00000500000000000000" pitchFamily="2" charset="-79"/>
                      </a:endParaRPr>
                    </a:p>
                    <a:p>
                      <a:pPr algn="ctr" fontAlgn="base"/>
                      <a:r>
                        <a:rPr lang="en-GB" sz="1000" dirty="0">
                          <a:solidFill>
                            <a:srgbClr val="000000"/>
                          </a:solidFill>
                          <a:latin typeface="Century Gothic" panose="020B0502020202020204" pitchFamily="34" charset="0"/>
                        </a:rPr>
                        <a:t> </a:t>
                      </a:r>
                      <a:endParaRPr lang="en-GB" sz="1000" b="0" dirty="0">
                        <a:solidFill>
                          <a:schemeClr val="tx1"/>
                        </a:solidFill>
                        <a:latin typeface="Century Gothic" panose="020B0502020202020204" pitchFamily="34" charset="0"/>
                        <a:cs typeface="Amatic SC" panose="00000500000000000000" pitchFamily="2" charset="-79"/>
                      </a:endParaRPr>
                    </a:p>
                    <a:p>
                      <a:pPr algn="ctr" rtl="0" fontAlgn="base"/>
                      <a:r>
                        <a:rPr lang="en-GB" sz="1000" dirty="0">
                          <a:solidFill>
                            <a:schemeClr val="bg1">
                              <a:lumMod val="50000"/>
                            </a:schemeClr>
                          </a:solidFill>
                          <a:latin typeface="Century Gothic" panose="020B0502020202020204" pitchFamily="34" charset="0"/>
                          <a:cs typeface="Amatic SC" panose="00000500000000000000" pitchFamily="2" charset="-79"/>
                        </a:rPr>
                        <a:t>SMART RULES: </a:t>
                      </a:r>
                      <a:endParaRPr lang="en-GB" sz="1000" b="0" i="0" kern="1200" dirty="0">
                        <a:solidFill>
                          <a:schemeClr val="dk1"/>
                        </a:solidFill>
                        <a:effectLst/>
                        <a:latin typeface="Century Gothic" panose="020B0502020202020204" pitchFamily="34" charset="0"/>
                        <a:ea typeface="+mn-ea"/>
                        <a:cs typeface="+mn-cs"/>
                      </a:endParaRPr>
                    </a:p>
                    <a:p>
                      <a:pPr algn="ctr" rtl="0" fontAlgn="base"/>
                      <a:r>
                        <a:rPr lang="en-GB" sz="1000" b="0" i="0" kern="1200" dirty="0">
                          <a:solidFill>
                            <a:schemeClr val="dk1"/>
                          </a:solidFill>
                          <a:effectLst/>
                          <a:latin typeface="Century Gothic" panose="020B0502020202020204" pitchFamily="34" charset="0"/>
                          <a:ea typeface="+mn-ea"/>
                          <a:cs typeface="+mn-cs"/>
                        </a:rPr>
                        <a:t>to tell an adult if they see something on a digital device that upsets them </a:t>
                      </a:r>
                    </a:p>
                    <a:p>
                      <a:pPr algn="ctr" rtl="0" fontAlgn="base"/>
                      <a:r>
                        <a:rPr lang="en-GB" sz="1000" b="0" i="0" kern="1200" dirty="0">
                          <a:solidFill>
                            <a:schemeClr val="dk1"/>
                          </a:solidFill>
                          <a:effectLst/>
                          <a:latin typeface="Century Gothic" panose="020B0502020202020204" pitchFamily="34" charset="0"/>
                          <a:ea typeface="+mn-ea"/>
                          <a:cs typeface="+mn-cs"/>
                        </a:rPr>
                        <a:t>to know not to give out any information about themselves </a:t>
                      </a:r>
                    </a:p>
                    <a:p>
                      <a:pPr algn="ctr" rtl="0" fontAlgn="base"/>
                      <a:r>
                        <a:rPr lang="en-GB" sz="1000" b="0" i="0" kern="1200" dirty="0">
                          <a:solidFill>
                            <a:schemeClr val="dk1"/>
                          </a:solidFill>
                          <a:effectLst/>
                          <a:latin typeface="Century Gothic" panose="020B0502020202020204" pitchFamily="34" charset="0"/>
                          <a:ea typeface="+mn-ea"/>
                          <a:cs typeface="+mn-cs"/>
                        </a:rPr>
                        <a:t>to know that not everything they see on the internet is true</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aseline="0" dirty="0">
                          <a:solidFill>
                            <a:schemeClr val="bg1">
                              <a:lumMod val="50000"/>
                            </a:schemeClr>
                          </a:solidFill>
                          <a:latin typeface="Century Gothic" panose="020B0502020202020204" pitchFamily="34" charset="0"/>
                          <a:cs typeface="Amatic SC" panose="00000500000000000000" pitchFamily="2" charset="-79"/>
                        </a:rPr>
                        <a:t> </a:t>
                      </a:r>
                      <a:endParaRPr lang="en-GB" sz="1000" dirty="0">
                        <a:solidFill>
                          <a:schemeClr val="bg1">
                            <a:lumMod val="50000"/>
                          </a:schemeClr>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rtl="0" fontAlgn="base"/>
                      <a:r>
                        <a:rPr lang="en-GB" sz="1000" b="0" i="0" dirty="0">
                          <a:effectLst/>
                          <a:latin typeface="Century Gothic" panose="020B0502020202020204" pitchFamily="34" charset="0"/>
                        </a:rPr>
                        <a:t>To know that ICT may be used to communicate information electronically </a:t>
                      </a:r>
                    </a:p>
                    <a:p>
                      <a:pPr algn="ctr" rtl="0" fontAlgn="base"/>
                      <a:endParaRPr lang="en-GB" sz="1000" b="0" i="0" dirty="0">
                        <a:effectLst/>
                        <a:latin typeface="Century Gothic" panose="020B0502020202020204" pitchFamily="34" charset="0"/>
                      </a:endParaRPr>
                    </a:p>
                    <a:p>
                      <a:pPr algn="ctr" rtl="0" fontAlgn="base"/>
                      <a:r>
                        <a:rPr lang="en-GB" sz="1000" b="0" i="0" dirty="0">
                          <a:effectLst/>
                          <a:latin typeface="Century Gothic" panose="020B0502020202020204" pitchFamily="34" charset="0"/>
                        </a:rPr>
                        <a:t>To know that digital devices can present information in a variety of ways  </a:t>
                      </a:r>
                    </a:p>
                    <a:p>
                      <a:pPr algn="ctr" fontAlgn="base"/>
                      <a:endParaRPr lang="en-GB" sz="1000" dirty="0">
                        <a:solidFill>
                          <a:srgbClr val="000000"/>
                        </a:solidFill>
                        <a:latin typeface="Century Gothic" panose="020B0502020202020204" pitchFamily="34" charset="0"/>
                      </a:endParaRPr>
                    </a:p>
                    <a:p>
                      <a:pPr algn="ctr" fontAlgn="base"/>
                      <a:r>
                        <a:rPr lang="en-GB" sz="1000" dirty="0">
                          <a:solidFill>
                            <a:srgbClr val="000000"/>
                          </a:solidFill>
                          <a:latin typeface="Century Gothic" panose="020B0502020202020204" pitchFamily="34" charset="0"/>
                        </a:rPr>
                        <a:t>To navigate their way around an iPad and operate several apps confidently </a:t>
                      </a:r>
                    </a:p>
                    <a:p>
                      <a:pPr algn="ctr" fontAlgn="base"/>
                      <a:endParaRPr lang="en-GB" sz="1000" dirty="0">
                        <a:solidFill>
                          <a:srgbClr val="000000"/>
                        </a:solidFill>
                        <a:latin typeface="Century Gothic" panose="020B0502020202020204" pitchFamily="34" charset="0"/>
                      </a:endParaRPr>
                    </a:p>
                    <a:p>
                      <a:pPr algn="ctr" fontAlgn="base"/>
                      <a:r>
                        <a:rPr lang="en-GB" sz="1000" dirty="0">
                          <a:solidFill>
                            <a:srgbClr val="000000"/>
                          </a:solidFill>
                          <a:latin typeface="Century Gothic" panose="020B0502020202020204" pitchFamily="34" charset="0"/>
                        </a:rPr>
                        <a:t>Make an avatar- Link to ‘Hello Ruby.com’ </a:t>
                      </a:r>
                    </a:p>
                    <a:p>
                      <a:pPr algn="ctr" fontAlgn="base"/>
                      <a:endParaRPr lang="en-GB" sz="1000" dirty="0">
                        <a:solidFill>
                          <a:srgbClr val="000000"/>
                        </a:solidFill>
                        <a:latin typeface="Century Gothic" panose="020B0502020202020204" pitchFamily="34" charset="0"/>
                      </a:endParaRPr>
                    </a:p>
                    <a:p>
                      <a:pPr algn="ctr"/>
                      <a:endParaRPr lang="en-GB" sz="1000" b="1" dirty="0">
                        <a:solidFill>
                          <a:schemeClr val="bg1">
                            <a:lumMod val="50000"/>
                          </a:schemeClr>
                        </a:solidFill>
                        <a:latin typeface="Century Gothic" panose="020B0502020202020204" pitchFamily="34" charset="0"/>
                        <a:cs typeface="Amatic SC" panose="00000500000000000000" pitchFamily="2" charset="-79"/>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bg1">
                              <a:lumMod val="50000"/>
                            </a:schemeClr>
                          </a:solidFill>
                          <a:latin typeface="Century Gothic" panose="020B0502020202020204" pitchFamily="34" charset="0"/>
                          <a:cs typeface="Amatic SC" panose="00000500000000000000" pitchFamily="2" charset="-79"/>
                        </a:rPr>
                        <a:t>SMART RULES</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aseline="0" dirty="0">
                          <a:solidFill>
                            <a:schemeClr val="bg1">
                              <a:lumMod val="50000"/>
                            </a:schemeClr>
                          </a:solidFill>
                          <a:latin typeface="Century Gothic" panose="020B0502020202020204" pitchFamily="34" charset="0"/>
                          <a:cs typeface="Amatic SC" panose="00000500000000000000" pitchFamily="2" charset="-79"/>
                        </a:rPr>
                        <a:t> </a:t>
                      </a:r>
                      <a:r>
                        <a:rPr lang="en-GB" sz="1000" b="0" i="0" kern="1200" dirty="0">
                          <a:solidFill>
                            <a:schemeClr val="dk1"/>
                          </a:solidFill>
                          <a:effectLst/>
                          <a:latin typeface="Century Gothic" panose="020B0502020202020204" pitchFamily="34" charset="0"/>
                          <a:ea typeface="+mn-ea"/>
                          <a:cs typeface="+mn-cs"/>
                        </a:rPr>
                        <a:t>to tell an adult if they see something on a digital device that upsets them </a:t>
                      </a:r>
                    </a:p>
                    <a:p>
                      <a:pPr algn="ctr" rtl="0" fontAlgn="base"/>
                      <a:r>
                        <a:rPr lang="en-GB" sz="1000" b="0" i="0" kern="1200" dirty="0">
                          <a:solidFill>
                            <a:schemeClr val="dk1"/>
                          </a:solidFill>
                          <a:effectLst/>
                          <a:latin typeface="Century Gothic" panose="020B0502020202020204" pitchFamily="34" charset="0"/>
                          <a:ea typeface="+mn-ea"/>
                          <a:cs typeface="+mn-cs"/>
                        </a:rPr>
                        <a:t>to know not to give out any information about themselves </a:t>
                      </a:r>
                    </a:p>
                    <a:p>
                      <a:pPr algn="ctr" rtl="0" fontAlgn="base"/>
                      <a:r>
                        <a:rPr lang="en-GB" sz="1000" b="0" i="0" kern="1200" dirty="0">
                          <a:solidFill>
                            <a:schemeClr val="dk1"/>
                          </a:solidFill>
                          <a:effectLst/>
                          <a:latin typeface="Century Gothic" panose="020B0502020202020204" pitchFamily="34" charset="0"/>
                          <a:ea typeface="+mn-ea"/>
                          <a:cs typeface="+mn-cs"/>
                        </a:rPr>
                        <a:t>to know that not everything they see on the internet is true</a:t>
                      </a:r>
                    </a:p>
                    <a:p>
                      <a:pPr algn="ctr"/>
                      <a:endParaRPr lang="en-GB" sz="1000" b="1" dirty="0">
                        <a:solidFill>
                          <a:schemeClr val="bg1">
                            <a:lumMod val="50000"/>
                          </a:schemeClr>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rtl="0" fontAlgn="base"/>
                      <a:r>
                        <a:rPr lang="en-GB" sz="1000" b="0" i="0" dirty="0">
                          <a:effectLst/>
                          <a:latin typeface="Century Gothic" panose="020B0502020202020204" pitchFamily="34" charset="0"/>
                        </a:rPr>
                        <a:t>Use a range of devices to record information in a range of formats (text, image, sound) </a:t>
                      </a:r>
                    </a:p>
                    <a:p>
                      <a:pPr algn="ctr" rtl="0" fontAlgn="base"/>
                      <a:endParaRPr lang="en-GB" sz="1000" b="0" i="0" dirty="0">
                        <a:effectLst/>
                        <a:latin typeface="Century Gothic" panose="020B0502020202020204" pitchFamily="34" charset="0"/>
                      </a:endParaRPr>
                    </a:p>
                    <a:p>
                      <a:pPr algn="ctr" rtl="0" fontAlgn="base"/>
                      <a:r>
                        <a:rPr lang="en-GB" sz="1000" b="0" i="0" baseline="0" dirty="0">
                          <a:solidFill>
                            <a:schemeClr val="bg1">
                              <a:lumMod val="50000"/>
                            </a:schemeClr>
                          </a:solidFill>
                          <a:effectLst/>
                          <a:latin typeface="Century Gothic" panose="020B0502020202020204" pitchFamily="34" charset="0"/>
                          <a:cs typeface="Amatic SC" panose="00000500000000000000" pitchFamily="2" charset="-79"/>
                        </a:rPr>
                        <a:t>Introduce </a:t>
                      </a:r>
                      <a:r>
                        <a:rPr lang="en-GB" sz="1000" b="0" i="0" baseline="0" dirty="0" err="1">
                          <a:solidFill>
                            <a:schemeClr val="bg1">
                              <a:lumMod val="50000"/>
                            </a:schemeClr>
                          </a:solidFill>
                          <a:effectLst/>
                          <a:latin typeface="Century Gothic" panose="020B0502020202020204" pitchFamily="34" charset="0"/>
                          <a:cs typeface="Amatic SC" panose="00000500000000000000" pitchFamily="2" charset="-79"/>
                        </a:rPr>
                        <a:t>i</a:t>
                      </a:r>
                      <a:r>
                        <a:rPr lang="en-GB" sz="1000" b="0" i="0" baseline="0" dirty="0">
                          <a:solidFill>
                            <a:schemeClr val="bg1">
                              <a:lumMod val="50000"/>
                            </a:schemeClr>
                          </a:solidFill>
                          <a:effectLst/>
                          <a:latin typeface="Century Gothic" panose="020B0502020202020204" pitchFamily="34" charset="0"/>
                          <a:cs typeface="Amatic SC" panose="00000500000000000000" pitchFamily="2" charset="-79"/>
                        </a:rPr>
                        <a:t>=pad/ </a:t>
                      </a:r>
                      <a:r>
                        <a:rPr lang="en-GB" sz="1000" b="0" i="0" baseline="0" dirty="0" err="1">
                          <a:solidFill>
                            <a:schemeClr val="bg1">
                              <a:lumMod val="50000"/>
                            </a:schemeClr>
                          </a:solidFill>
                          <a:effectLst/>
                          <a:latin typeface="Century Gothic" panose="020B0502020202020204" pitchFamily="34" charset="0"/>
                          <a:cs typeface="Amatic SC" panose="00000500000000000000" pitchFamily="2" charset="-79"/>
                        </a:rPr>
                        <a:t>kidizoom</a:t>
                      </a:r>
                      <a:r>
                        <a:rPr lang="en-GB" sz="1000" b="0" i="0" baseline="0" dirty="0">
                          <a:solidFill>
                            <a:schemeClr val="bg1">
                              <a:lumMod val="50000"/>
                            </a:schemeClr>
                          </a:solidFill>
                          <a:effectLst/>
                          <a:latin typeface="Century Gothic" panose="020B0502020202020204" pitchFamily="34" charset="0"/>
                          <a:cs typeface="Amatic SC" panose="00000500000000000000" pitchFamily="2" charset="-79"/>
                        </a:rPr>
                        <a:t> to CP to capture own learning. </a:t>
                      </a:r>
                    </a:p>
                    <a:p>
                      <a:pPr algn="ctr" rtl="0" fontAlgn="base"/>
                      <a:endParaRPr lang="en-GB" sz="1000" b="0" i="0" baseline="0" dirty="0">
                        <a:solidFill>
                          <a:schemeClr val="bg1">
                            <a:lumMod val="50000"/>
                          </a:schemeClr>
                        </a:solidFill>
                        <a:effectLst/>
                        <a:latin typeface="Century Gothic" panose="020B0502020202020204" pitchFamily="34" charset="0"/>
                        <a:cs typeface="Amatic SC" panose="00000500000000000000" pitchFamily="2" charset="-79"/>
                      </a:endParaRPr>
                    </a:p>
                    <a:p>
                      <a:pPr algn="ctr" rtl="0" fontAlgn="base"/>
                      <a:endParaRPr lang="en-GB" sz="1000" b="0" i="0" baseline="0" dirty="0">
                        <a:solidFill>
                          <a:schemeClr val="bg1">
                            <a:lumMod val="50000"/>
                          </a:schemeClr>
                        </a:solidFill>
                        <a:effectLst/>
                        <a:latin typeface="Century Gothic" panose="020B050202020202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lumMod val="50000"/>
                            </a:prstClr>
                          </a:solidFill>
                          <a:effectLst/>
                          <a:uLnTx/>
                          <a:uFillTx/>
                          <a:latin typeface="Century Gothic" panose="020B0502020202020204" pitchFamily="34" charset="0"/>
                          <a:ea typeface="+mn-ea"/>
                          <a:cs typeface="Amatic SC" panose="00000500000000000000" pitchFamily="2" charset="-79"/>
                        </a:rPr>
                        <a:t>SMART RULES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lumMod val="50000"/>
                            </a:prstClr>
                          </a:solidFill>
                          <a:effectLst/>
                          <a:uLnTx/>
                          <a:uFillTx/>
                          <a:latin typeface="Century Gothic" panose="020B0502020202020204" pitchFamily="34" charset="0"/>
                          <a:ea typeface="+mn-ea"/>
                          <a:cs typeface="Amatic SC" panose="00000500000000000000" pitchFamily="2" charset="-79"/>
                        </a:rPr>
                        <a:t> </a:t>
                      </a:r>
                      <a:r>
                        <a:rPr kumimoji="0" lang="en-GB"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to tell an adult if they see something on a digital device that upsets them </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to know not to give out any information about themselves </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to know that not everything they see on the internet is true</a:t>
                      </a:r>
                    </a:p>
                    <a:p>
                      <a:pPr algn="ctr" rtl="0" fontAlgn="base"/>
                      <a:endParaRPr lang="en-GB" sz="1000" b="0" i="0" dirty="0">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base"/>
                      <a:r>
                        <a:rPr lang="en-GB" sz="1000" b="0" i="0" dirty="0">
                          <a:effectLst/>
                          <a:latin typeface="Century Gothic" panose="020B0502020202020204" pitchFamily="34" charset="0"/>
                        </a:rPr>
                        <a:t>Use a range of devices to record information in a range of formats (text, image, sound) </a:t>
                      </a:r>
                    </a:p>
                    <a:p>
                      <a:pPr algn="ctr" rtl="0" fontAlgn="base"/>
                      <a:endParaRPr lang="en-GB" sz="1000" b="0" i="0" dirty="0">
                        <a:effectLst/>
                        <a:latin typeface="Century Gothic" panose="020B0502020202020204" pitchFamily="34" charset="0"/>
                      </a:endParaRPr>
                    </a:p>
                    <a:p>
                      <a:pPr algn="ctr" rtl="0" fontAlgn="base"/>
                      <a:r>
                        <a:rPr lang="en-GB" sz="1000" b="0" i="0" dirty="0">
                          <a:effectLst/>
                          <a:latin typeface="Century Gothic" panose="020B0502020202020204" pitchFamily="34" charset="0"/>
                        </a:rPr>
                        <a:t>Vlog- oracy link. Document changes- tadpoles/ plants/ weather</a:t>
                      </a:r>
                    </a:p>
                    <a:p>
                      <a:pPr algn="ctr" rtl="0" fontAlgn="base"/>
                      <a:endParaRPr lang="en-GB" sz="1000" b="0" i="0" dirty="0">
                        <a:effectLst/>
                        <a:latin typeface="Century Gothic" panose="020B0502020202020204" pitchFamily="34" charset="0"/>
                      </a:endParaRPr>
                    </a:p>
                    <a:p>
                      <a:pPr algn="ctr" rtl="0" fontAlgn="base"/>
                      <a:r>
                        <a:rPr lang="en-GB" sz="1000" b="0" i="0" baseline="0" dirty="0">
                          <a:solidFill>
                            <a:schemeClr val="bg1">
                              <a:lumMod val="50000"/>
                            </a:schemeClr>
                          </a:solidFill>
                          <a:effectLst/>
                          <a:latin typeface="Century Gothic" panose="020B0502020202020204" pitchFamily="34" charset="0"/>
                          <a:cs typeface="Amatic SC" panose="00000500000000000000" pitchFamily="2" charset="-79"/>
                        </a:rPr>
                        <a:t>Introduce </a:t>
                      </a:r>
                      <a:r>
                        <a:rPr lang="en-GB" sz="1000" b="0" i="0" baseline="0" dirty="0" err="1">
                          <a:solidFill>
                            <a:schemeClr val="bg1">
                              <a:lumMod val="50000"/>
                            </a:schemeClr>
                          </a:solidFill>
                          <a:effectLst/>
                          <a:latin typeface="Century Gothic" panose="020B0502020202020204" pitchFamily="34" charset="0"/>
                          <a:cs typeface="Amatic SC" panose="00000500000000000000" pitchFamily="2" charset="-79"/>
                        </a:rPr>
                        <a:t>i</a:t>
                      </a:r>
                      <a:r>
                        <a:rPr lang="en-GB" sz="1000" b="0" i="0" baseline="0" dirty="0">
                          <a:solidFill>
                            <a:schemeClr val="bg1">
                              <a:lumMod val="50000"/>
                            </a:schemeClr>
                          </a:solidFill>
                          <a:effectLst/>
                          <a:latin typeface="Century Gothic" panose="020B0502020202020204" pitchFamily="34" charset="0"/>
                          <a:cs typeface="Amatic SC" panose="00000500000000000000" pitchFamily="2" charset="-79"/>
                        </a:rPr>
                        <a:t>=pad/ </a:t>
                      </a:r>
                      <a:r>
                        <a:rPr lang="en-GB" sz="1000" b="0" i="0" baseline="0" dirty="0" err="1">
                          <a:solidFill>
                            <a:schemeClr val="bg1">
                              <a:lumMod val="50000"/>
                            </a:schemeClr>
                          </a:solidFill>
                          <a:effectLst/>
                          <a:latin typeface="Century Gothic" panose="020B0502020202020204" pitchFamily="34" charset="0"/>
                          <a:cs typeface="Amatic SC" panose="00000500000000000000" pitchFamily="2" charset="-79"/>
                        </a:rPr>
                        <a:t>kidizoom</a:t>
                      </a:r>
                      <a:r>
                        <a:rPr lang="en-GB" sz="1000" b="0" i="0" baseline="0" dirty="0">
                          <a:solidFill>
                            <a:schemeClr val="bg1">
                              <a:lumMod val="50000"/>
                            </a:schemeClr>
                          </a:solidFill>
                          <a:effectLst/>
                          <a:latin typeface="Century Gothic" panose="020B0502020202020204" pitchFamily="34" charset="0"/>
                          <a:cs typeface="Amatic SC" panose="00000500000000000000" pitchFamily="2" charset="-79"/>
                        </a:rPr>
                        <a:t> to CP to capture own learning. </a:t>
                      </a:r>
                    </a:p>
                    <a:p>
                      <a:pPr algn="ctr">
                        <a:lnSpc>
                          <a:spcPct val="115000"/>
                        </a:lnSpc>
                        <a:spcAft>
                          <a:spcPts val="0"/>
                        </a:spcAft>
                      </a:pPr>
                      <a:endParaRPr lang="en-GB" sz="1000" dirty="0">
                        <a:effectLst/>
                        <a:latin typeface="Century Gothic" panose="020B0502020202020204" pitchFamily="34" charset="0"/>
                        <a:cs typeface="Times New Roman" panose="02020603050405020304" pitchFamily="18" charset="0"/>
                      </a:endParaRPr>
                    </a:p>
                    <a:p>
                      <a:pPr algn="ctr">
                        <a:lnSpc>
                          <a:spcPct val="115000"/>
                        </a:lnSpc>
                        <a:spcAft>
                          <a:spcPts val="0"/>
                        </a:spcAft>
                      </a:pPr>
                      <a:endParaRPr lang="en-GB" sz="1000" dirty="0">
                        <a:effectLst/>
                        <a:latin typeface="Century Gothic" panose="020B0502020202020204" pitchFamily="34"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bg1">
                              <a:lumMod val="50000"/>
                            </a:schemeClr>
                          </a:solidFill>
                          <a:latin typeface="Century Gothic" panose="020B0502020202020204" pitchFamily="34" charset="0"/>
                          <a:cs typeface="Amatic SC" panose="00000500000000000000" pitchFamily="2" charset="-79"/>
                        </a:rPr>
                        <a:t>SMART RULES</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aseline="0" dirty="0">
                          <a:solidFill>
                            <a:schemeClr val="bg1">
                              <a:lumMod val="50000"/>
                            </a:schemeClr>
                          </a:solidFill>
                          <a:latin typeface="Century Gothic" panose="020B0502020202020204" pitchFamily="34" charset="0"/>
                          <a:cs typeface="Amatic SC" panose="00000500000000000000" pitchFamily="2" charset="-79"/>
                        </a:rPr>
                        <a:t> </a:t>
                      </a:r>
                      <a:r>
                        <a:rPr lang="en-GB" sz="1000" b="0" i="0" kern="1200" dirty="0">
                          <a:solidFill>
                            <a:schemeClr val="dk1"/>
                          </a:solidFill>
                          <a:effectLst/>
                          <a:latin typeface="Century Gothic" panose="020B0502020202020204" pitchFamily="34" charset="0"/>
                          <a:ea typeface="+mn-ea"/>
                          <a:cs typeface="+mn-cs"/>
                        </a:rPr>
                        <a:t>to tell an adult if they see something on a digital device that upsets them </a:t>
                      </a:r>
                    </a:p>
                    <a:p>
                      <a:pPr algn="ctr" rtl="0" fontAlgn="base"/>
                      <a:r>
                        <a:rPr lang="en-GB" sz="1000" b="0" i="0" kern="1200" dirty="0">
                          <a:solidFill>
                            <a:schemeClr val="dk1"/>
                          </a:solidFill>
                          <a:effectLst/>
                          <a:latin typeface="Century Gothic" panose="020B0502020202020204" pitchFamily="34" charset="0"/>
                          <a:ea typeface="+mn-ea"/>
                          <a:cs typeface="+mn-cs"/>
                        </a:rPr>
                        <a:t>to know not to give out any information about themselves </a:t>
                      </a:r>
                    </a:p>
                    <a:p>
                      <a:pPr algn="ctr" rtl="0" fontAlgn="base"/>
                      <a:r>
                        <a:rPr lang="en-GB" sz="1000" b="0" i="0" kern="1200" dirty="0">
                          <a:solidFill>
                            <a:schemeClr val="dk1"/>
                          </a:solidFill>
                          <a:effectLst/>
                          <a:latin typeface="Century Gothic" panose="020B0502020202020204" pitchFamily="34" charset="0"/>
                          <a:ea typeface="+mn-ea"/>
                          <a:cs typeface="+mn-cs"/>
                        </a:rPr>
                        <a:t>to know that not everything they see on the internet is true</a:t>
                      </a:r>
                    </a:p>
                    <a:p>
                      <a:pPr algn="ctr">
                        <a:lnSpc>
                          <a:spcPct val="115000"/>
                        </a:lnSpc>
                        <a:spcAft>
                          <a:spcPts val="0"/>
                        </a:spcAft>
                      </a:pPr>
                      <a:endParaRPr lang="en-GB" sz="1000" dirty="0">
                        <a:effectLst/>
                        <a:latin typeface="Century Gothic" panose="020B050202020202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i="0" dirty="0">
                          <a:effectLst/>
                          <a:latin typeface="Century Gothic" panose="020B0502020202020204" pitchFamily="34" charset="0"/>
                        </a:rPr>
                        <a:t>Identify how technology is used to share information (Google</a:t>
                      </a:r>
                      <a:r>
                        <a:rPr lang="en-GB" sz="1000" b="0" i="0" baseline="0" dirty="0">
                          <a:effectLst/>
                          <a:latin typeface="Century Gothic" panose="020B0502020202020204" pitchFamily="34" charset="0"/>
                        </a:rPr>
                        <a:t> Maps)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i="0" baseline="0" dirty="0">
                        <a:effectLst/>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i="0" baseline="0" dirty="0">
                          <a:effectLst/>
                          <a:latin typeface="Century Gothic" panose="020B0502020202020204" pitchFamily="34" charset="0"/>
                        </a:rPr>
                        <a:t>Use of </a:t>
                      </a:r>
                      <a:r>
                        <a:rPr lang="en-GB" sz="1000" b="0" i="0" baseline="0" dirty="0" err="1">
                          <a:effectLst/>
                          <a:latin typeface="Century Gothic" panose="020B0502020202020204" pitchFamily="34" charset="0"/>
                        </a:rPr>
                        <a:t>orboot</a:t>
                      </a:r>
                      <a:r>
                        <a:rPr lang="en-GB" sz="1000" b="0" i="0" baseline="0" dirty="0">
                          <a:effectLst/>
                          <a:latin typeface="Century Gothic" panose="020B0502020202020204" pitchFamily="34" charset="0"/>
                        </a:rPr>
                        <a:t> globe and </a:t>
                      </a:r>
                      <a:r>
                        <a:rPr lang="en-GB" sz="1000" b="0" i="0" baseline="0" dirty="0" err="1">
                          <a:effectLst/>
                          <a:latin typeface="Century Gothic" panose="020B0502020202020204" pitchFamily="34" charset="0"/>
                        </a:rPr>
                        <a:t>i</a:t>
                      </a:r>
                      <a:r>
                        <a:rPr lang="en-GB" sz="1000" b="0" i="0" baseline="0" dirty="0">
                          <a:effectLst/>
                          <a:latin typeface="Century Gothic" panose="020B0502020202020204" pitchFamily="34" charset="0"/>
                        </a:rPr>
                        <a:t>-pad use of technology.</a:t>
                      </a:r>
                      <a:r>
                        <a:rPr lang="en-GB" sz="1000" b="0" i="0" dirty="0">
                          <a:effectLst/>
                          <a:latin typeface="Century Gothic" panose="020B0502020202020204" pitchFamily="34" charset="0"/>
                        </a:rPr>
                        <a:t> </a:t>
                      </a:r>
                    </a:p>
                    <a:p>
                      <a:pPr algn="ctr"/>
                      <a:endParaRPr lang="en-GB" sz="1000" b="1" dirty="0">
                        <a:solidFill>
                          <a:schemeClr val="bg1">
                            <a:lumMod val="50000"/>
                          </a:schemeClr>
                        </a:solidFill>
                        <a:latin typeface="Century Gothic" panose="020B0502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bg1">
                              <a:lumMod val="50000"/>
                            </a:schemeClr>
                          </a:solidFill>
                          <a:latin typeface="Century Gothic" panose="020B0502020202020204" pitchFamily="34" charset="0"/>
                          <a:cs typeface="Amatic SC" panose="00000500000000000000" pitchFamily="2" charset="-79"/>
                        </a:rPr>
                        <a:t>SMART RULES</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aseline="0" dirty="0">
                          <a:solidFill>
                            <a:schemeClr val="bg1">
                              <a:lumMod val="50000"/>
                            </a:schemeClr>
                          </a:solidFill>
                          <a:latin typeface="Century Gothic" panose="020B0502020202020204" pitchFamily="34" charset="0"/>
                          <a:cs typeface="Amatic SC" panose="00000500000000000000" pitchFamily="2" charset="-79"/>
                        </a:rPr>
                        <a:t> </a:t>
                      </a:r>
                      <a:r>
                        <a:rPr lang="en-GB" sz="1000" b="0" i="0" kern="1200" dirty="0">
                          <a:solidFill>
                            <a:schemeClr val="dk1"/>
                          </a:solidFill>
                          <a:effectLst/>
                          <a:latin typeface="Century Gothic" panose="020B0502020202020204" pitchFamily="34" charset="0"/>
                          <a:ea typeface="+mn-ea"/>
                          <a:cs typeface="+mn-cs"/>
                        </a:rPr>
                        <a:t>to tell an adult if they see something on a digital device that upsets them </a:t>
                      </a:r>
                    </a:p>
                    <a:p>
                      <a:pPr algn="ctr" rtl="0" fontAlgn="base"/>
                      <a:r>
                        <a:rPr lang="en-GB" sz="1000" b="0" i="0" kern="1200" dirty="0">
                          <a:solidFill>
                            <a:schemeClr val="dk1"/>
                          </a:solidFill>
                          <a:effectLst/>
                          <a:latin typeface="Century Gothic" panose="020B0502020202020204" pitchFamily="34" charset="0"/>
                          <a:ea typeface="+mn-ea"/>
                          <a:cs typeface="+mn-cs"/>
                        </a:rPr>
                        <a:t>to know not to give out any information about themselves </a:t>
                      </a:r>
                    </a:p>
                    <a:p>
                      <a:pPr algn="ctr" rtl="0" fontAlgn="base"/>
                      <a:r>
                        <a:rPr lang="en-GB" sz="1000" b="0" i="0" kern="1200" dirty="0">
                          <a:solidFill>
                            <a:schemeClr val="dk1"/>
                          </a:solidFill>
                          <a:effectLst/>
                          <a:latin typeface="Century Gothic" panose="020B0502020202020204" pitchFamily="34" charset="0"/>
                          <a:ea typeface="+mn-ea"/>
                          <a:cs typeface="+mn-cs"/>
                        </a:rPr>
                        <a:t>to know that not everything they see on the internet is true</a:t>
                      </a:r>
                    </a:p>
                    <a:p>
                      <a:pPr algn="ctr"/>
                      <a:endParaRPr lang="en-GB" sz="1000" b="1" dirty="0">
                        <a:solidFill>
                          <a:schemeClr val="bg1">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fontAlgn="base"/>
                      <a:r>
                        <a:rPr lang="en-GB" sz="1000" dirty="0">
                          <a:solidFill>
                            <a:srgbClr val="000000"/>
                          </a:solidFill>
                          <a:latin typeface="Century Gothic" panose="020B0502020202020204" pitchFamily="34" charset="0"/>
                        </a:rPr>
                        <a:t>To know that information may be stored on a digital device </a:t>
                      </a:r>
                    </a:p>
                    <a:p>
                      <a:pPr marL="171450" indent="-171450" algn="ctr" fontAlgn="base">
                        <a:buFontTx/>
                        <a:buChar char="-"/>
                      </a:pPr>
                      <a:r>
                        <a:rPr lang="en-GB" sz="1000" dirty="0">
                          <a:solidFill>
                            <a:srgbClr val="000000"/>
                          </a:solidFill>
                          <a:latin typeface="Century Gothic" panose="020B0502020202020204" pitchFamily="34" charset="0"/>
                        </a:rPr>
                        <a:t>explore a website </a:t>
                      </a:r>
                    </a:p>
                    <a:p>
                      <a:pPr marL="171450" indent="-171450" algn="ctr" fontAlgn="base">
                        <a:buFontTx/>
                        <a:buChar char="-"/>
                      </a:pPr>
                      <a:r>
                        <a:rPr lang="en-GB" sz="1000" dirty="0">
                          <a:solidFill>
                            <a:srgbClr val="000000"/>
                          </a:solidFill>
                          <a:latin typeface="Century Gothic" panose="020B0502020202020204" pitchFamily="34" charset="0"/>
                        </a:rPr>
                        <a:t>Research conservation</a:t>
                      </a:r>
                    </a:p>
                    <a:p>
                      <a:pPr algn="ctr" fontAlgn="base"/>
                      <a:endParaRPr lang="en-GB" sz="1000" dirty="0">
                        <a:solidFill>
                          <a:srgbClr val="000000"/>
                        </a:solidFill>
                        <a:latin typeface="Century Gothic" panose="020B0502020202020204" pitchFamily="34" charset="0"/>
                      </a:endParaRPr>
                    </a:p>
                    <a:p>
                      <a:pPr algn="ctr" fontAlgn="base"/>
                      <a:endParaRPr lang="en-GB" sz="1000" dirty="0">
                        <a:solidFill>
                          <a:srgbClr val="000000"/>
                        </a:solidFill>
                        <a:latin typeface="Century Gothic" panose="020B0502020202020204" pitchFamily="34" charset="0"/>
                        <a:cs typeface="Amatic SC" panose="00000500000000000000" pitchFamily="2" charset="-79"/>
                      </a:endParaRPr>
                    </a:p>
                    <a:p>
                      <a:pPr algn="ctr" fontAlgn="base"/>
                      <a:r>
                        <a:rPr lang="en-GB" sz="1000" dirty="0">
                          <a:solidFill>
                            <a:schemeClr val="bg1">
                              <a:lumMod val="50000"/>
                            </a:schemeClr>
                          </a:solidFill>
                          <a:latin typeface="Century Gothic" panose="020B0502020202020204" pitchFamily="34" charset="0"/>
                          <a:cs typeface="Amatic SC" panose="00000500000000000000" pitchFamily="2" charset="-79"/>
                        </a:rPr>
                        <a:t>SMART RULES</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aseline="0" dirty="0">
                          <a:solidFill>
                            <a:schemeClr val="bg1">
                              <a:lumMod val="50000"/>
                            </a:schemeClr>
                          </a:solidFill>
                          <a:latin typeface="Century Gothic" panose="020B0502020202020204" pitchFamily="34" charset="0"/>
                          <a:cs typeface="Amatic SC" panose="00000500000000000000" pitchFamily="2" charset="-79"/>
                        </a:rPr>
                        <a:t> </a:t>
                      </a:r>
                      <a:r>
                        <a:rPr lang="en-GB" sz="1000" b="0" i="0" kern="1200" dirty="0">
                          <a:solidFill>
                            <a:schemeClr val="dk1"/>
                          </a:solidFill>
                          <a:effectLst/>
                          <a:latin typeface="Century Gothic" panose="020B0502020202020204" pitchFamily="34" charset="0"/>
                          <a:ea typeface="+mn-ea"/>
                          <a:cs typeface="+mn-cs"/>
                        </a:rPr>
                        <a:t>to tell an adult if they see something on a digital device that upsets them </a:t>
                      </a:r>
                    </a:p>
                    <a:p>
                      <a:pPr algn="ctr" rtl="0" fontAlgn="base"/>
                      <a:r>
                        <a:rPr lang="en-GB" sz="1000" b="0" i="0" kern="1200" dirty="0">
                          <a:solidFill>
                            <a:schemeClr val="dk1"/>
                          </a:solidFill>
                          <a:effectLst/>
                          <a:latin typeface="Century Gothic" panose="020B0502020202020204" pitchFamily="34" charset="0"/>
                          <a:ea typeface="+mn-ea"/>
                          <a:cs typeface="+mn-cs"/>
                        </a:rPr>
                        <a:t>to know not to give out any information about themselves </a:t>
                      </a:r>
                    </a:p>
                    <a:p>
                      <a:pPr algn="ctr" rtl="0" fontAlgn="base"/>
                      <a:r>
                        <a:rPr lang="en-GB" sz="1000" b="0" i="0" kern="1200" dirty="0">
                          <a:solidFill>
                            <a:schemeClr val="dk1"/>
                          </a:solidFill>
                          <a:effectLst/>
                          <a:latin typeface="Century Gothic" panose="020B0502020202020204" pitchFamily="34" charset="0"/>
                          <a:ea typeface="+mn-ea"/>
                          <a:cs typeface="+mn-cs"/>
                        </a:rPr>
                        <a:t>to know that not everything they see on the internet is true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1850951761"/>
                  </a:ext>
                </a:extLst>
              </a:tr>
            </a:tbl>
          </a:graphicData>
        </a:graphic>
      </p:graphicFrame>
      <p:pic>
        <p:nvPicPr>
          <p:cNvPr id="2" name="Picture 1">
            <a:extLst>
              <a:ext uri="{FF2B5EF4-FFF2-40B4-BE49-F238E27FC236}">
                <a16:creationId xmlns:a16="http://schemas.microsoft.com/office/drawing/2014/main" id="{4A09928D-79F6-4235-B500-B7D46589EFDC}"/>
              </a:ext>
            </a:extLst>
          </p:cNvPr>
          <p:cNvPicPr>
            <a:picLocks noChangeAspect="1"/>
          </p:cNvPicPr>
          <p:nvPr/>
        </p:nvPicPr>
        <p:blipFill>
          <a:blip r:embed="rId2"/>
          <a:stretch>
            <a:fillRect/>
          </a:stretch>
        </p:blipFill>
        <p:spPr>
          <a:xfrm>
            <a:off x="838200" y="74840"/>
            <a:ext cx="682811" cy="688908"/>
          </a:xfrm>
          <a:prstGeom prst="rect">
            <a:avLst/>
          </a:prstGeom>
        </p:spPr>
      </p:pic>
    </p:spTree>
    <p:extLst>
      <p:ext uri="{BB962C8B-B14F-4D97-AF65-F5344CB8AC3E}">
        <p14:creationId xmlns:p14="http://schemas.microsoft.com/office/powerpoint/2010/main" val="2170038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Century Gothic" panose="020B0502020202020204" pitchFamily="34" charset="0"/>
                <a:cs typeface="Amatic SC" panose="00000500000000000000" pitchFamily="2" charset="-79"/>
              </a:rPr>
              <a:t>Reception Long Term Plan 23-24</a:t>
            </a:r>
            <a:endParaRPr lang="en-GB" sz="3600" b="1" dirty="0">
              <a:latin typeface="Century Gothic" panose="020B0502020202020204" pitchFamily="34" charset="0"/>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083680418"/>
              </p:ext>
            </p:extLst>
          </p:nvPr>
        </p:nvGraphicFramePr>
        <p:xfrm>
          <a:off x="177945" y="595720"/>
          <a:ext cx="11836110" cy="5977512"/>
        </p:xfrm>
        <a:graphic>
          <a:graphicData uri="http://schemas.openxmlformats.org/drawingml/2006/table">
            <a:tbl>
              <a:tblPr firstRow="1" bandRow="1">
                <a:tableStyleId>{5C22544A-7EE6-4342-B048-85BDC9FD1C3A}</a:tableStyleId>
              </a:tblPr>
              <a:tblGrid>
                <a:gridCol w="1181849">
                  <a:extLst>
                    <a:ext uri="{9D8B030D-6E8A-4147-A177-3AD203B41FA5}">
                      <a16:colId xmlns:a16="http://schemas.microsoft.com/office/drawing/2014/main" val="385991600"/>
                    </a:ext>
                  </a:extLst>
                </a:gridCol>
                <a:gridCol w="1876457">
                  <a:extLst>
                    <a:ext uri="{9D8B030D-6E8A-4147-A177-3AD203B41FA5}">
                      <a16:colId xmlns:a16="http://schemas.microsoft.com/office/drawing/2014/main" val="2865123548"/>
                    </a:ext>
                  </a:extLst>
                </a:gridCol>
                <a:gridCol w="215798">
                  <a:extLst>
                    <a:ext uri="{9D8B030D-6E8A-4147-A177-3AD203B41FA5}">
                      <a16:colId xmlns:a16="http://schemas.microsoft.com/office/drawing/2014/main" val="339284346"/>
                    </a:ext>
                  </a:extLst>
                </a:gridCol>
                <a:gridCol w="1637052">
                  <a:extLst>
                    <a:ext uri="{9D8B030D-6E8A-4147-A177-3AD203B41FA5}">
                      <a16:colId xmlns:a16="http://schemas.microsoft.com/office/drawing/2014/main" val="872926247"/>
                    </a:ext>
                  </a:extLst>
                </a:gridCol>
                <a:gridCol w="1450440">
                  <a:extLst>
                    <a:ext uri="{9D8B030D-6E8A-4147-A177-3AD203B41FA5}">
                      <a16:colId xmlns:a16="http://schemas.microsoft.com/office/drawing/2014/main" val="1315738151"/>
                    </a:ext>
                  </a:extLst>
                </a:gridCol>
                <a:gridCol w="213443">
                  <a:extLst>
                    <a:ext uri="{9D8B030D-6E8A-4147-A177-3AD203B41FA5}">
                      <a16:colId xmlns:a16="http://schemas.microsoft.com/office/drawing/2014/main" val="2573491699"/>
                    </a:ext>
                  </a:extLst>
                </a:gridCol>
                <a:gridCol w="1489727">
                  <a:extLst>
                    <a:ext uri="{9D8B030D-6E8A-4147-A177-3AD203B41FA5}">
                      <a16:colId xmlns:a16="http://schemas.microsoft.com/office/drawing/2014/main" val="263685423"/>
                    </a:ext>
                  </a:extLst>
                </a:gridCol>
                <a:gridCol w="166280">
                  <a:extLst>
                    <a:ext uri="{9D8B030D-6E8A-4147-A177-3AD203B41FA5}">
                      <a16:colId xmlns:a16="http://schemas.microsoft.com/office/drawing/2014/main" val="345752596"/>
                    </a:ext>
                  </a:extLst>
                </a:gridCol>
                <a:gridCol w="1892349">
                  <a:extLst>
                    <a:ext uri="{9D8B030D-6E8A-4147-A177-3AD203B41FA5}">
                      <a16:colId xmlns:a16="http://schemas.microsoft.com/office/drawing/2014/main" val="3214110184"/>
                    </a:ext>
                  </a:extLst>
                </a:gridCol>
                <a:gridCol w="1712715">
                  <a:extLst>
                    <a:ext uri="{9D8B030D-6E8A-4147-A177-3AD203B41FA5}">
                      <a16:colId xmlns:a16="http://schemas.microsoft.com/office/drawing/2014/main" val="3958640114"/>
                    </a:ext>
                  </a:extLst>
                </a:gridCol>
              </a:tblGrid>
              <a:tr h="298747">
                <a:tc>
                  <a:txBody>
                    <a:bodyPr/>
                    <a:lstStyle/>
                    <a:p>
                      <a:pPr algn="ctr"/>
                      <a:endParaRPr lang="en-GB" sz="14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1200" dirty="0">
                          <a:solidFill>
                            <a:srgbClr val="FF0000"/>
                          </a:solidFill>
                          <a:latin typeface="Century Gothic" panose="020B0502020202020204" pitchFamily="34" charset="0"/>
                          <a:cs typeface="Amatic SC" panose="00000500000000000000" pitchFamily="2" charset="-79"/>
                        </a:rPr>
                        <a:t>Autumn 1</a:t>
                      </a:r>
                      <a:endParaRPr lang="en-GB" sz="1200" dirty="0">
                        <a:solidFill>
                          <a:srgbClr val="FF000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endParaRPr lang="en-GB" sz="1200" dirty="0">
                        <a:solidFill>
                          <a:srgbClr val="FF000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latin typeface="Century Gothic" panose="020B0502020202020204" pitchFamily="34" charset="0"/>
                          <a:cs typeface="Amatic SC" panose="00000500000000000000" pitchFamily="2" charset="-79"/>
                        </a:rPr>
                        <a:t>Autumn 2</a:t>
                      </a:r>
                      <a:endParaRPr lang="en-GB" sz="1200" dirty="0">
                        <a:solidFill>
                          <a:srgbClr val="FF000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dirty="0">
                          <a:solidFill>
                            <a:srgbClr val="FFC000"/>
                          </a:solidFill>
                          <a:latin typeface="Century Gothic" panose="020B0502020202020204" pitchFamily="34" charset="0"/>
                          <a:cs typeface="Amatic SC" panose="00000500000000000000" pitchFamily="2" charset="-79"/>
                        </a:rPr>
                        <a:t>Spring 1</a:t>
                      </a:r>
                      <a:endParaRPr lang="en-GB" sz="1200" dirty="0">
                        <a:solidFill>
                          <a:srgbClr val="FFC00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1200">
                          <a:solidFill>
                            <a:srgbClr val="FFC000"/>
                          </a:solidFill>
                          <a:latin typeface="Century Gothic" panose="020B0502020202020204" pitchFamily="34" charset="0"/>
                          <a:cs typeface="Amatic SC" panose="00000500000000000000" pitchFamily="2" charset="-79"/>
                        </a:rPr>
                        <a:t>Spring 2</a:t>
                      </a:r>
                      <a:endParaRPr lang="en-GB" sz="1200">
                        <a:solidFill>
                          <a:srgbClr val="FFC00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200">
                        <a:solidFill>
                          <a:srgbClr val="FFC00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1200" dirty="0">
                          <a:solidFill>
                            <a:srgbClr val="00B050"/>
                          </a:solidFill>
                          <a:latin typeface="Century Gothic" panose="020B0502020202020204" pitchFamily="34" charset="0"/>
                          <a:cs typeface="Amatic SC" panose="00000500000000000000" pitchFamily="2" charset="-79"/>
                        </a:rPr>
                        <a:t>Summer 1</a:t>
                      </a:r>
                      <a:endParaRPr lang="en-GB" sz="1200" dirty="0">
                        <a:solidFill>
                          <a:srgbClr val="00B05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200" dirty="0">
                        <a:solidFill>
                          <a:srgbClr val="00B05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200">
                          <a:solidFill>
                            <a:srgbClr val="00B050"/>
                          </a:solidFill>
                          <a:latin typeface="Century Gothic" panose="020B0502020202020204" pitchFamily="34" charset="0"/>
                          <a:cs typeface="Amatic SC" panose="00000500000000000000" pitchFamily="2" charset="-79"/>
                        </a:rPr>
                        <a:t>Summer 2</a:t>
                      </a:r>
                      <a:endParaRPr lang="en-GB" sz="1200">
                        <a:solidFill>
                          <a:srgbClr val="00B05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627368">
                <a:tc>
                  <a:txBody>
                    <a:bodyPr/>
                    <a:lstStyle/>
                    <a:p>
                      <a:pPr algn="ctr"/>
                      <a:r>
                        <a:rPr lang="en-US" sz="1200" b="1" dirty="0">
                          <a:latin typeface="Century Gothic" panose="020B0502020202020204" pitchFamily="34" charset="0"/>
                          <a:cs typeface="Amatic SC" panose="00000500000000000000" pitchFamily="2" charset="-79"/>
                        </a:rPr>
                        <a:t>General Themes </a:t>
                      </a:r>
                      <a:endParaRPr lang="en-GB" sz="1200" b="1" dirty="0">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2">
                  <a:txBody>
                    <a:bodyPr/>
                    <a:lstStyle/>
                    <a:p>
                      <a:pPr algn="ctr"/>
                      <a:r>
                        <a:rPr lang="en-US" sz="1200" dirty="0" err="1">
                          <a:solidFill>
                            <a:srgbClr val="FF0000"/>
                          </a:solidFill>
                          <a:latin typeface="Century Gothic" panose="020B0502020202020204" pitchFamily="34" charset="0"/>
                          <a:cs typeface="Amatic SC" panose="00000500000000000000" pitchFamily="2" charset="-79"/>
                        </a:rPr>
                        <a:t>Marvellous</a:t>
                      </a:r>
                      <a:r>
                        <a:rPr lang="en-US" sz="1200" dirty="0">
                          <a:solidFill>
                            <a:srgbClr val="FF0000"/>
                          </a:solidFill>
                          <a:latin typeface="Century Gothic" panose="020B0502020202020204" pitchFamily="34" charset="0"/>
                          <a:cs typeface="Amatic SC" panose="00000500000000000000" pitchFamily="2" charset="-79"/>
                        </a:rPr>
                        <a: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endParaRPr lang="en-US" sz="1200" dirty="0">
                        <a:solidFill>
                          <a:srgbClr val="FF000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latin typeface="Century Gothic" panose="020B0502020202020204" pitchFamily="34" charset="0"/>
                          <a:cs typeface="Amatic SC" panose="00000500000000000000" pitchFamily="2" charset="-79"/>
                        </a:rPr>
                        <a:t>Do you Remember when….? Lets</a:t>
                      </a:r>
                      <a:r>
                        <a:rPr lang="en-US" sz="1200" baseline="0" dirty="0">
                          <a:solidFill>
                            <a:srgbClr val="FF0000"/>
                          </a:solidFill>
                          <a:latin typeface="Century Gothic" panose="020B0502020202020204" pitchFamily="34" charset="0"/>
                          <a:cs typeface="Amatic SC" panose="00000500000000000000" pitchFamily="2" charset="-79"/>
                        </a:rPr>
                        <a:t> celebrate</a:t>
                      </a:r>
                      <a:r>
                        <a:rPr lang="en-US" sz="1200" dirty="0">
                          <a:solidFill>
                            <a:srgbClr val="FF0000"/>
                          </a:solidFill>
                          <a:latin typeface="Century Gothic" panose="020B0502020202020204" pitchFamily="34" charset="0"/>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a:solidFill>
                            <a:srgbClr val="FFC000"/>
                          </a:solidFill>
                          <a:latin typeface="Century Gothic" panose="020B0502020202020204" pitchFamily="34" charset="0"/>
                          <a:cs typeface="Amatic SC" panose="00000500000000000000" pitchFamily="2" charset="-79"/>
                        </a:rPr>
                        <a:t>How big is big?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1200" b="1" dirty="0">
                          <a:solidFill>
                            <a:srgbClr val="FFC000"/>
                          </a:solidFill>
                          <a:latin typeface="Century Gothic" panose="020B0502020202020204" pitchFamily="34" charset="0"/>
                          <a:cs typeface="Amatic SC" panose="00000500000000000000" pitchFamily="2" charset="-79"/>
                        </a:rPr>
                        <a:t>Ready Steady Grow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1200" b="1" dirty="0">
                        <a:solidFill>
                          <a:srgbClr val="FFC00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B050"/>
                          </a:solidFill>
                          <a:latin typeface="Century Gothic" panose="020B0502020202020204" pitchFamily="34" charset="0"/>
                          <a:cs typeface="Amatic SC" panose="00000500000000000000" pitchFamily="2" charset="-79"/>
                        </a:rPr>
                        <a:t>Big adventures with Little Feet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rgbClr val="00B05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B050"/>
                          </a:solidFill>
                          <a:latin typeface="Century Gothic" panose="020B0502020202020204" pitchFamily="34" charset="0"/>
                          <a:cs typeface="Amatic SC" panose="00000500000000000000" pitchFamily="2" charset="-79"/>
                        </a:rPr>
                        <a:t>I  wonder what's at the Seaside?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rgbClr val="00B05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561700">
                <a:tc rowSpan="3">
                  <a:txBody>
                    <a:bodyPr/>
                    <a:lstStyle/>
                    <a:p>
                      <a:pPr algn="ctr"/>
                      <a:r>
                        <a:rPr lang="en-US" sz="1100" b="1" dirty="0">
                          <a:latin typeface="Century Gothic" panose="020B0502020202020204" pitchFamily="34" charset="0"/>
                          <a:cs typeface="Amatic SC" panose="00000500000000000000" pitchFamily="2" charset="-79"/>
                        </a:rPr>
                        <a:t>Understanding the world</a:t>
                      </a:r>
                    </a:p>
                    <a:p>
                      <a:pPr algn="ctr"/>
                      <a:r>
                        <a:rPr lang="en-US" sz="1100" b="1" dirty="0">
                          <a:latin typeface="Century Gothic" panose="020B0502020202020204" pitchFamily="34" charset="0"/>
                          <a:cs typeface="Amatic SC" panose="00000500000000000000" pitchFamily="2" charset="-79"/>
                        </a:rPr>
                        <a:t>RE / Festivals </a:t>
                      </a:r>
                    </a:p>
                    <a:p>
                      <a:pPr algn="ctr"/>
                      <a:r>
                        <a:rPr lang="en-GB" sz="1100" kern="1200" dirty="0">
                          <a:solidFill>
                            <a:schemeClr val="dk1"/>
                          </a:solidFill>
                          <a:latin typeface="Century Gothic" panose="020B0502020202020204" pitchFamily="34" charset="0"/>
                          <a:ea typeface="+mn-ea"/>
                          <a:cs typeface="+mn-cs"/>
                        </a:rPr>
                        <a:t>At Bugle School we aim to provide every child with a greater understanding of themselves, the world and the people within it </a:t>
                      </a:r>
                    </a:p>
                    <a:p>
                      <a:pPr algn="ctr"/>
                      <a:endParaRPr lang="en-US" sz="1200" kern="1200" dirty="0">
                        <a:solidFill>
                          <a:schemeClr val="dk1"/>
                        </a:solidFill>
                        <a:latin typeface="Century Gothic" panose="020B0502020202020204" pitchFamily="34" charset="0"/>
                        <a:ea typeface="+mn-ea"/>
                        <a:cs typeface="+mn-cs"/>
                      </a:endParaRPr>
                    </a:p>
                    <a:p>
                      <a:pPr algn="ctr"/>
                      <a:r>
                        <a:rPr lang="en-US" sz="1200" dirty="0">
                          <a:latin typeface="Century Gothic" panose="020B0502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dirty="0">
                        <a:solidFill>
                          <a:schemeClr val="tx1"/>
                        </a:solidFill>
                        <a:effectLst/>
                        <a:latin typeface="Century Gothic" panose="020B0502020202020204" pitchFamily="34" charset="0"/>
                        <a:ea typeface="Calibri" panose="020F0502020204030204" pitchFamily="34" charset="0"/>
                        <a:cs typeface="Amatic SC" panose="00000500000000000000" pitchFamily="2" charset="-79"/>
                      </a:endParaRPr>
                    </a:p>
                    <a:p>
                      <a:pPr algn="ctr"/>
                      <a:endParaRPr lang="en-US" sz="1200" b="1" dirty="0">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9">
                  <a:txBody>
                    <a:bodyPr/>
                    <a:lstStyle/>
                    <a:p>
                      <a:pPr algn="ctr"/>
                      <a:r>
                        <a:rPr lang="en-US" sz="700" dirty="0">
                          <a:latin typeface="Century Gothic" panose="020B0502020202020204" pitchFamily="34" charset="0"/>
                        </a:rPr>
                        <a:t>Understanding the world involves guiding children to </a:t>
                      </a:r>
                      <a:r>
                        <a:rPr lang="en-US" sz="700" b="1" dirty="0">
                          <a:latin typeface="Century Gothic" panose="020B0502020202020204" pitchFamily="34" charset="0"/>
                        </a:rPr>
                        <a:t>make sense of their physical world and their community</a:t>
                      </a:r>
                      <a:r>
                        <a:rPr lang="en-US" sz="700" dirty="0">
                          <a:latin typeface="Century Gothic" panose="020B0502020202020204" pitchFamily="34" charset="0"/>
                        </a:rPr>
                        <a:t>. The frequency and range of children’s personal experiences increases their knowledge and sense of the world around them – from visiting parks, libraries and museums to meeting important members of society such as police officers, nurses and firefighters. In addition, listening to a broad selection of stories, non-fiction, rhymes and poems will foster their understanding of our culturally, socially, technologically and ecologically diverse world. As well as building important knowledge, this extends their familiarity with words that support understanding across domains. Enriching and widening children’s vocabulary will support later reading comprehension.</a:t>
                      </a:r>
                      <a:endParaRPr lang="en-US" sz="700" dirty="0">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00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GB"/>
                    </a:p>
                  </a:txBody>
                  <a:tcPr/>
                </a:tc>
                <a:tc hMerge="1">
                  <a:txBody>
                    <a:bodyPr/>
                    <a:lstStyle/>
                    <a:p>
                      <a:pPr algn="ctr"/>
                      <a:endParaRPr lang="en-US" sz="80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extLst>
                  <a:ext uri="{0D108BD9-81ED-4DB2-BD59-A6C34878D82A}">
                    <a16:rowId xmlns:a16="http://schemas.microsoft.com/office/drawing/2014/main" val="879381019"/>
                  </a:ext>
                </a:extLst>
              </a:tr>
              <a:tr h="3358412">
                <a:tc vMerge="1">
                  <a:txBody>
                    <a:bodyPr/>
                    <a:lstStyle/>
                    <a:p>
                      <a:pPr algn="ctr"/>
                      <a:r>
                        <a:rPr lang="en-US" sz="2400" b="1">
                          <a:latin typeface="Amatic SC" panose="00000500000000000000" pitchFamily="2" charset="-79"/>
                          <a:cs typeface="Amatic SC" panose="00000500000000000000" pitchFamily="2" charset="-79"/>
                        </a:rPr>
                        <a:t>Understanding the world</a:t>
                      </a:r>
                    </a:p>
                    <a:p>
                      <a:pPr algn="ctr"/>
                      <a:r>
                        <a:rPr lang="en-US" sz="2400" b="1">
                          <a:latin typeface="Amatic SC" panose="00000500000000000000" pitchFamily="2" charset="-79"/>
                          <a:cs typeface="Amatic SC" panose="00000500000000000000" pitchFamily="2" charset="-79"/>
                        </a:rPr>
                        <a:t>RE / Festivals </a:t>
                      </a:r>
                    </a:p>
                    <a:p>
                      <a:pPr algn="ctr"/>
                      <a:endParaRPr lang="en-US" sz="2400" b="1">
                        <a:latin typeface="Amatic SC" panose="00000500000000000000" pitchFamily="2" charset="-79"/>
                        <a:cs typeface="Amatic SC" panose="00000500000000000000" pitchFamily="2" charset="-79"/>
                      </a:endParaRPr>
                    </a:p>
                    <a:p>
                      <a:pPr algn="ctr"/>
                      <a:r>
                        <a:rPr lang="en-US" sz="800"/>
                        <a:t>Our RE Curriculum enables children to develop a positive sense of themselves and others and learn how to form positive and respectful relationships. </a:t>
                      </a:r>
                    </a:p>
                    <a:p>
                      <a:pPr algn="ctr"/>
                      <a:endParaRPr lang="en-US" sz="800"/>
                    </a:p>
                    <a:p>
                      <a:pPr algn="ctr"/>
                      <a:r>
                        <a:rPr lang="en-US" sz="800"/>
                        <a:t> They will begin to understand and value the differences of individuals and groups within their own community. </a:t>
                      </a:r>
                    </a:p>
                    <a:p>
                      <a:pPr algn="ctr"/>
                      <a:endParaRPr lang="en-US" sz="800"/>
                    </a:p>
                    <a:p>
                      <a:pPr algn="ctr"/>
                      <a:r>
                        <a:rPr lang="en-US" sz="800"/>
                        <a:t>Children will have opportunity to develop their emerging moral and cultural awareness.</a:t>
                      </a:r>
                      <a:endParaRPr lang="en-US" sz="800" b="1">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171450" lvl="0" indent="-171450">
                        <a:buFont typeface="Courier New" panose="02070309020205020404" pitchFamily="49" charset="0"/>
                        <a:buChar char="o"/>
                      </a:pPr>
                      <a:r>
                        <a:rPr lang="en-GB" sz="700" kern="1200" dirty="0">
                          <a:solidFill>
                            <a:schemeClr val="dk1"/>
                          </a:solidFill>
                          <a:effectLst/>
                          <a:latin typeface="Century Gothic" panose="020B0502020202020204" pitchFamily="34" charset="0"/>
                          <a:ea typeface="+mn-ea"/>
                          <a:cs typeface="+mn-cs"/>
                        </a:rPr>
                        <a:t>Identifying their family. Commenting on photos of their family; naming who they can see and of what relation they are to them. I can describe people who are familiar to me</a:t>
                      </a:r>
                    </a:p>
                    <a:p>
                      <a:pPr marL="171450" lvl="0" indent="-171450">
                        <a:buFont typeface="Courier New" panose="02070309020205020404" pitchFamily="49" charset="0"/>
                        <a:buChar char="o"/>
                      </a:pPr>
                      <a:r>
                        <a:rPr lang="en-GB" sz="700" kern="1200" dirty="0">
                          <a:solidFill>
                            <a:schemeClr val="dk1"/>
                          </a:solidFill>
                          <a:effectLst/>
                          <a:latin typeface="Century Gothic" panose="020B0502020202020204" pitchFamily="34" charset="0"/>
                          <a:ea typeface="+mn-ea"/>
                          <a:cs typeface="+mn-cs"/>
                        </a:rPr>
                        <a:t>I can name parts of my body.</a:t>
                      </a:r>
                    </a:p>
                    <a:p>
                      <a:pPr marL="171450" lvl="0" indent="-171450">
                        <a:buFont typeface="Courier New" panose="02070309020205020404" pitchFamily="49" charset="0"/>
                        <a:buChar char="o"/>
                      </a:pPr>
                      <a:r>
                        <a:rPr lang="en-GB" sz="700" kern="1200" dirty="0">
                          <a:solidFill>
                            <a:schemeClr val="dk1"/>
                          </a:solidFill>
                          <a:effectLst/>
                          <a:latin typeface="Century Gothic" panose="020B0502020202020204" pitchFamily="34" charset="0"/>
                          <a:ea typeface="+mn-ea"/>
                          <a:cs typeface="+mn-cs"/>
                        </a:rPr>
                        <a:t>Show interest in the lives of other people who are familiar to me </a:t>
                      </a:r>
                    </a:p>
                    <a:p>
                      <a:pPr marL="171450" lvl="0" indent="-171450">
                        <a:buFont typeface="Courier New" panose="02070309020205020404" pitchFamily="49" charset="0"/>
                        <a:buChar char="o"/>
                      </a:pPr>
                      <a:r>
                        <a:rPr lang="en-GB" sz="700" kern="1200" dirty="0">
                          <a:solidFill>
                            <a:schemeClr val="dk1"/>
                          </a:solidFill>
                          <a:effectLst/>
                          <a:latin typeface="Century Gothic" panose="020B0502020202020204" pitchFamily="34" charset="0"/>
                          <a:ea typeface="+mn-ea"/>
                          <a:cs typeface="+mn-cs"/>
                        </a:rPr>
                        <a:t>I can recognise that people have different beliefs and celebrate special times in different ways</a:t>
                      </a:r>
                    </a:p>
                    <a:p>
                      <a:pPr marL="171450" lvl="0" indent="-171450">
                        <a:buFont typeface="Courier New" panose="02070309020205020404" pitchFamily="49" charset="0"/>
                        <a:buChar char="o"/>
                      </a:pPr>
                      <a:r>
                        <a:rPr lang="en-GB" sz="700" kern="1200" dirty="0">
                          <a:solidFill>
                            <a:schemeClr val="dk1"/>
                          </a:solidFill>
                          <a:effectLst/>
                          <a:latin typeface="Century Gothic" panose="020B0502020202020204" pitchFamily="34" charset="0"/>
                          <a:ea typeface="+mn-ea"/>
                          <a:cs typeface="+mn-cs"/>
                        </a:rPr>
                        <a:t>Can talk about what they do with their family and places they have been with their family. Can draw similarities and make comparisons between other families. </a:t>
                      </a:r>
                      <a:r>
                        <a:rPr lang="en-US" sz="700" kern="1200" dirty="0">
                          <a:solidFill>
                            <a:schemeClr val="dk1"/>
                          </a:solidFill>
                          <a:effectLst/>
                          <a:latin typeface="Century Gothic" panose="020B0502020202020204" pitchFamily="34" charset="0"/>
                          <a:ea typeface="+mn-ea"/>
                          <a:cs typeface="+mn-cs"/>
                        </a:rPr>
                        <a:t>Name and describe people who are familiar to them. </a:t>
                      </a:r>
                      <a:endParaRPr lang="en-GB" sz="700" kern="1200" dirty="0">
                        <a:solidFill>
                          <a:schemeClr val="dk1"/>
                        </a:solidFill>
                        <a:effectLst/>
                        <a:latin typeface="Century Gothic" panose="020B0502020202020204" pitchFamily="34" charset="0"/>
                        <a:ea typeface="+mn-ea"/>
                        <a:cs typeface="+mn-cs"/>
                      </a:endParaRPr>
                    </a:p>
                    <a:p>
                      <a:pPr marL="171450" lvl="0" indent="-171450">
                        <a:buFont typeface="Courier New" panose="02070309020205020404" pitchFamily="49" charset="0"/>
                        <a:buChar char="o"/>
                      </a:pPr>
                      <a:r>
                        <a:rPr lang="en-GB" sz="700" kern="1200" dirty="0">
                          <a:solidFill>
                            <a:schemeClr val="dk1"/>
                          </a:solidFill>
                          <a:effectLst/>
                          <a:latin typeface="Century Gothic" panose="020B0502020202020204" pitchFamily="34" charset="0"/>
                          <a:ea typeface="+mn-ea"/>
                          <a:cs typeface="+mn-cs"/>
                        </a:rPr>
                        <a:t>I can show an interest in different occupations and ways of life</a:t>
                      </a:r>
                    </a:p>
                    <a:p>
                      <a:pPr marL="171450" lvl="0" indent="-171450">
                        <a:buFont typeface="Courier New" panose="02070309020205020404" pitchFamily="49" charset="0"/>
                        <a:buChar char="o"/>
                      </a:pPr>
                      <a:r>
                        <a:rPr lang="en-GB" sz="700" kern="1200" dirty="0">
                          <a:solidFill>
                            <a:schemeClr val="dk1"/>
                          </a:solidFill>
                          <a:effectLst/>
                          <a:latin typeface="Century Gothic" panose="020B0502020202020204" pitchFamily="34" charset="0"/>
                          <a:ea typeface="+mn-ea"/>
                          <a:cs typeface="+mn-cs"/>
                        </a:rPr>
                        <a:t>I can talk about things I have observed such as animals</a:t>
                      </a:r>
                    </a:p>
                    <a:p>
                      <a:pPr marL="171450" lvl="0" indent="-171450">
                        <a:buFont typeface="Courier New" panose="02070309020205020404" pitchFamily="49" charset="0"/>
                        <a:buChar char="o"/>
                      </a:pPr>
                      <a:r>
                        <a:rPr lang="en-GB" sz="700" kern="1200" dirty="0">
                          <a:solidFill>
                            <a:schemeClr val="dk1"/>
                          </a:solidFill>
                          <a:effectLst/>
                          <a:latin typeface="Century Gothic" panose="020B0502020202020204" pitchFamily="34" charset="0"/>
                          <a:ea typeface="+mn-ea"/>
                          <a:cs typeface="+mn-cs"/>
                        </a:rPr>
                        <a:t>I show care for living things (pets)</a:t>
                      </a:r>
                    </a:p>
                    <a:p>
                      <a:pPr marL="171450" lvl="0" indent="-171450">
                        <a:buFont typeface="Courier New" panose="02070309020205020404" pitchFamily="49" charset="0"/>
                        <a:buChar char="o"/>
                      </a:pPr>
                      <a:r>
                        <a:rPr lang="en-GB" sz="700" kern="1200" dirty="0">
                          <a:solidFill>
                            <a:schemeClr val="dk1"/>
                          </a:solidFill>
                          <a:effectLst/>
                          <a:latin typeface="Century Gothic" panose="020B0502020202020204" pitchFamily="34" charset="0"/>
                          <a:ea typeface="+mn-ea"/>
                          <a:cs typeface="+mn-cs"/>
                        </a:rPr>
                        <a:t>I can ask questions about aspects of my familiar world such as the place where I live or the natural world</a:t>
                      </a:r>
                      <a:endParaRPr lang="en-GB" sz="1800" kern="1200" dirty="0">
                        <a:solidFill>
                          <a:schemeClr val="dk1"/>
                        </a:solidFill>
                        <a:effectLst/>
                        <a:latin typeface="Century Gothic" panose="020B0502020202020204" pitchFamily="34" charset="0"/>
                        <a:ea typeface="+mn-ea"/>
                        <a:cs typeface="+mn-cs"/>
                      </a:endParaRPr>
                    </a:p>
                    <a:p>
                      <a:pPr marL="171450" indent="-171450">
                        <a:buFont typeface="Courier New" panose="02070309020205020404" pitchFamily="49" charset="0"/>
                        <a:buChar char="o"/>
                      </a:pPr>
                      <a:endParaRPr lang="en-GB" sz="700" dirty="0">
                        <a:solidFill>
                          <a:schemeClr val="tx1"/>
                        </a:solidFill>
                        <a:latin typeface="Century Gothic" panose="020B0502020202020204" pitchFamily="34" charset="0"/>
                      </a:endParaRPr>
                    </a:p>
                    <a:p>
                      <a:pPr marL="0" indent="0">
                        <a:buFont typeface="Courier New" panose="02070309020205020404" pitchFamily="49" charset="0"/>
                        <a:buNone/>
                      </a:pPr>
                      <a:endParaRPr lang="en-GB" sz="700" dirty="0">
                        <a:solidFill>
                          <a:schemeClr val="tx1"/>
                        </a:solidFill>
                        <a:latin typeface="Century Gothic" panose="020B0502020202020204" pitchFamily="34" charset="0"/>
                      </a:endParaRPr>
                    </a:p>
                    <a:p>
                      <a:pPr marL="0" indent="0" algn="ctr">
                        <a:buFont typeface="Courier New" panose="02070309020205020404" pitchFamily="49" charset="0"/>
                        <a:buNone/>
                      </a:pPr>
                      <a:r>
                        <a:rPr lang="en-GB" sz="700" dirty="0">
                          <a:solidFill>
                            <a:schemeClr val="tx1"/>
                          </a:solidFill>
                          <a:latin typeface="Century Gothic" panose="020B0502020202020204" pitchFamily="34" charset="0"/>
                        </a:rPr>
                        <a:t>REFELCTION</a:t>
                      </a:r>
                      <a:r>
                        <a:rPr lang="en-GB" sz="700" baseline="0" dirty="0">
                          <a:solidFill>
                            <a:schemeClr val="tx1"/>
                          </a:solidFill>
                          <a:latin typeface="Century Gothic" panose="020B0502020202020204" pitchFamily="34" charset="0"/>
                        </a:rPr>
                        <a:t> TIME DAILY</a:t>
                      </a:r>
                      <a:endParaRPr lang="en-GB" sz="700" dirty="0">
                        <a:solidFill>
                          <a:schemeClr val="tx1"/>
                        </a:solidFill>
                        <a:latin typeface="Century Gothic" panose="020B0502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marL="171450" indent="-171450">
                        <a:buFont typeface="Courier New" panose="02070309020205020404" pitchFamily="49" charset="0"/>
                        <a:buChar char="o"/>
                      </a:pPr>
                      <a:r>
                        <a:rPr lang="en-GB" sz="700" kern="1200">
                          <a:solidFill>
                            <a:schemeClr val="dk1"/>
                          </a:solidFill>
                          <a:effectLst/>
                          <a:latin typeface="Century Gothic" panose="020B0502020202020204" pitchFamily="34" charset="0"/>
                          <a:ea typeface="+mn-ea"/>
                          <a:cs typeface="+mn-cs"/>
                        </a:rPr>
                        <a:t>Guy Fawkes: compare and contrast character from stories, including figures from the past: looking at clothes</a:t>
                      </a:r>
                    </a:p>
                    <a:p>
                      <a:pPr algn="ctr"/>
                      <a:endParaRPr lang="en-GB" sz="700" kern="1200">
                        <a:solidFill>
                          <a:schemeClr val="dk1"/>
                        </a:solidFill>
                        <a:effectLst/>
                        <a:latin typeface="Century Gothic" panose="020B0502020202020204" pitchFamily="34" charset="0"/>
                        <a:ea typeface="+mn-ea"/>
                        <a:cs typeface="+mn-cs"/>
                      </a:endParaRPr>
                    </a:p>
                    <a:p>
                      <a:pPr marL="171450" indent="-171450" algn="l">
                        <a:buFont typeface="Courier New" panose="02070309020205020404" pitchFamily="49" charset="0"/>
                        <a:buChar char="o"/>
                      </a:pPr>
                      <a:r>
                        <a:rPr lang="en-GB" sz="700" kern="1200">
                          <a:solidFill>
                            <a:schemeClr val="dk1"/>
                          </a:solidFill>
                          <a:effectLst/>
                          <a:latin typeface="Century Gothic" panose="020B0502020202020204" pitchFamily="34" charset="0"/>
                          <a:ea typeface="+mn-ea"/>
                          <a:cs typeface="+mn-cs"/>
                        </a:rPr>
                        <a:t>I can talk about significant</a:t>
                      </a:r>
                      <a:r>
                        <a:rPr lang="en-GB" sz="700" kern="1200" baseline="0">
                          <a:solidFill>
                            <a:schemeClr val="dk1"/>
                          </a:solidFill>
                          <a:effectLst/>
                          <a:latin typeface="Century Gothic" panose="020B0502020202020204" pitchFamily="34" charset="0"/>
                          <a:ea typeface="+mn-ea"/>
                          <a:cs typeface="+mn-cs"/>
                        </a:rPr>
                        <a:t> events in my own experience</a:t>
                      </a:r>
                      <a:endParaRPr lang="en-GB" sz="700" kern="1200">
                        <a:solidFill>
                          <a:schemeClr val="dk1"/>
                        </a:solidFill>
                        <a:effectLst/>
                        <a:latin typeface="Century Gothic" panose="020B0502020202020204" pitchFamily="34" charset="0"/>
                        <a:ea typeface="+mn-ea"/>
                        <a:cs typeface="+mn-cs"/>
                      </a:endParaRPr>
                    </a:p>
                    <a:p>
                      <a:pPr algn="ctr"/>
                      <a:endParaRPr lang="en-GB" sz="700" kern="1200">
                        <a:solidFill>
                          <a:schemeClr val="dk1"/>
                        </a:solidFill>
                        <a:effectLst/>
                        <a:latin typeface="Century Gothic" panose="020B0502020202020204" pitchFamily="34" charset="0"/>
                        <a:ea typeface="+mn-ea"/>
                        <a:cs typeface="+mn-cs"/>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kern="1200">
                          <a:solidFill>
                            <a:schemeClr val="dk1"/>
                          </a:solidFill>
                          <a:effectLst/>
                          <a:latin typeface="Century Gothic" panose="020B0502020202020204" pitchFamily="34" charset="0"/>
                          <a:ea typeface="+mn-ea"/>
                          <a:cs typeface="+mn-cs"/>
                        </a:rPr>
                        <a:t>I can talk about why things happen: melting chocolate &amp; making bread</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kern="1200">
                          <a:solidFill>
                            <a:schemeClr val="dk1"/>
                          </a:solidFill>
                          <a:effectLst/>
                          <a:latin typeface="Century Gothic" panose="020B0502020202020204" pitchFamily="34" charset="0"/>
                          <a:ea typeface="+mn-ea"/>
                          <a:cs typeface="+mn-cs"/>
                        </a:rPr>
                        <a:t>I can recognise and describe special times</a:t>
                      </a:r>
                      <a:r>
                        <a:rPr lang="en-GB" sz="700" kern="1200" baseline="0">
                          <a:solidFill>
                            <a:schemeClr val="dk1"/>
                          </a:solidFill>
                          <a:effectLst/>
                          <a:latin typeface="Century Gothic" panose="020B0502020202020204" pitchFamily="34" charset="0"/>
                          <a:ea typeface="+mn-ea"/>
                          <a:cs typeface="+mn-cs"/>
                        </a:rPr>
                        <a:t> or events for family or friends</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a:solidFill>
                          <a:schemeClr val="tx1"/>
                        </a:solidFill>
                        <a:effectLst/>
                        <a:latin typeface="Century Gothic" panose="020B0502020202020204" pitchFamily="34" charset="0"/>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100"/>
                        </a:spcBef>
                        <a:spcAft>
                          <a:spcPts val="800"/>
                        </a:spcAft>
                        <a:buClrTx/>
                        <a:buSzTx/>
                        <a:buFont typeface="Courier New" panose="02070309020205020404" pitchFamily="49" charset="0"/>
                        <a:buNone/>
                        <a:tabLst/>
                        <a:defRPr/>
                      </a:pPr>
                      <a:r>
                        <a:rPr lang="en-GB" sz="700">
                          <a:solidFill>
                            <a:schemeClr val="tx1"/>
                          </a:solidFill>
                          <a:latin typeface="Century Gothic" panose="020B0502020202020204" pitchFamily="34" charset="0"/>
                        </a:rPr>
                        <a:t>REFELCTION</a:t>
                      </a:r>
                      <a:r>
                        <a:rPr lang="en-GB" sz="700" baseline="0">
                          <a:solidFill>
                            <a:schemeClr val="tx1"/>
                          </a:solidFill>
                          <a:latin typeface="Century Gothic" panose="020B0502020202020204" pitchFamily="34" charset="0"/>
                        </a:rPr>
                        <a:t> TIME DAILY</a:t>
                      </a:r>
                      <a:endParaRPr lang="en-GB" sz="700" dirty="0">
                        <a:solidFill>
                          <a:schemeClr val="tx1"/>
                        </a:solidFill>
                        <a:latin typeface="Century Gothic" panose="020B0502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marL="171450" indent="-171450">
                        <a:buFont typeface="Courier New" panose="02070309020205020404" pitchFamily="49" charset="0"/>
                        <a:buChar char="o"/>
                      </a:pPr>
                      <a:r>
                        <a:rPr lang="en-GB" sz="700" kern="1200" dirty="0">
                          <a:solidFill>
                            <a:schemeClr val="dk1"/>
                          </a:solidFill>
                          <a:effectLst/>
                          <a:latin typeface="Century Gothic" panose="020B0502020202020204" pitchFamily="34" charset="0"/>
                          <a:ea typeface="+mn-ea"/>
                          <a:cs typeface="+mn-cs"/>
                        </a:rPr>
                        <a:t>Guy Fawkes: compare and contrast character from stories, including figures from the past: looking at clothes</a:t>
                      </a:r>
                    </a:p>
                    <a:p>
                      <a:pPr algn="ctr"/>
                      <a:endParaRPr lang="en-GB" sz="700" kern="1200" dirty="0">
                        <a:solidFill>
                          <a:schemeClr val="dk1"/>
                        </a:solidFill>
                        <a:effectLst/>
                        <a:latin typeface="Century Gothic" panose="020B0502020202020204" pitchFamily="34" charset="0"/>
                        <a:ea typeface="+mn-ea"/>
                        <a:cs typeface="+mn-cs"/>
                      </a:endParaRPr>
                    </a:p>
                    <a:p>
                      <a:pPr marL="171450" indent="-171450" algn="l">
                        <a:buFont typeface="Courier New" panose="02070309020205020404" pitchFamily="49" charset="0"/>
                        <a:buChar char="o"/>
                      </a:pPr>
                      <a:r>
                        <a:rPr lang="en-GB" sz="700" kern="1200" dirty="0">
                          <a:solidFill>
                            <a:schemeClr val="dk1"/>
                          </a:solidFill>
                          <a:effectLst/>
                          <a:latin typeface="Century Gothic" panose="020B0502020202020204" pitchFamily="34" charset="0"/>
                          <a:ea typeface="+mn-ea"/>
                          <a:cs typeface="+mn-cs"/>
                        </a:rPr>
                        <a:t>I can talk about significant</a:t>
                      </a:r>
                      <a:r>
                        <a:rPr lang="en-GB" sz="700" kern="1200" baseline="0" dirty="0">
                          <a:solidFill>
                            <a:schemeClr val="dk1"/>
                          </a:solidFill>
                          <a:effectLst/>
                          <a:latin typeface="Century Gothic" panose="020B0502020202020204" pitchFamily="34" charset="0"/>
                          <a:ea typeface="+mn-ea"/>
                          <a:cs typeface="+mn-cs"/>
                        </a:rPr>
                        <a:t> events in my own experience</a:t>
                      </a:r>
                      <a:endParaRPr lang="en-GB" sz="700" kern="1200" dirty="0">
                        <a:solidFill>
                          <a:schemeClr val="dk1"/>
                        </a:solidFill>
                        <a:effectLst/>
                        <a:latin typeface="Century Gothic" panose="020B0502020202020204" pitchFamily="34" charset="0"/>
                        <a:ea typeface="+mn-ea"/>
                        <a:cs typeface="+mn-cs"/>
                      </a:endParaRPr>
                    </a:p>
                    <a:p>
                      <a:pPr algn="ctr"/>
                      <a:endParaRPr lang="en-GB" sz="700" kern="1200" dirty="0">
                        <a:solidFill>
                          <a:schemeClr val="dk1"/>
                        </a:solidFill>
                        <a:effectLst/>
                        <a:latin typeface="Century Gothic" panose="020B0502020202020204" pitchFamily="34" charset="0"/>
                        <a:ea typeface="+mn-ea"/>
                        <a:cs typeface="+mn-cs"/>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kern="1200" dirty="0">
                          <a:solidFill>
                            <a:schemeClr val="dk1"/>
                          </a:solidFill>
                          <a:effectLst/>
                          <a:latin typeface="Century Gothic" panose="020B0502020202020204" pitchFamily="34" charset="0"/>
                          <a:ea typeface="+mn-ea"/>
                          <a:cs typeface="+mn-cs"/>
                        </a:rPr>
                        <a:t>I can talk about why things happen: melting chocolate &amp; making bread</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kern="1200" dirty="0">
                          <a:solidFill>
                            <a:schemeClr val="dk1"/>
                          </a:solidFill>
                          <a:effectLst/>
                          <a:latin typeface="Century Gothic" panose="020B0502020202020204" pitchFamily="34" charset="0"/>
                          <a:ea typeface="+mn-ea"/>
                          <a:cs typeface="+mn-cs"/>
                        </a:rPr>
                        <a:t>I can recognise and describe special times</a:t>
                      </a:r>
                      <a:r>
                        <a:rPr lang="en-GB" sz="700" kern="1200" baseline="0" dirty="0">
                          <a:solidFill>
                            <a:schemeClr val="dk1"/>
                          </a:solidFill>
                          <a:effectLst/>
                          <a:latin typeface="Century Gothic" panose="020B0502020202020204" pitchFamily="34" charset="0"/>
                          <a:ea typeface="+mn-ea"/>
                          <a:cs typeface="+mn-cs"/>
                        </a:rPr>
                        <a:t> or events for family or friends</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Century Gothic" panose="020B0502020202020204" pitchFamily="34" charset="0"/>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100"/>
                        </a:spcBef>
                        <a:spcAft>
                          <a:spcPts val="800"/>
                        </a:spcAft>
                        <a:buClrTx/>
                        <a:buSzTx/>
                        <a:buFont typeface="Courier New" panose="02070309020205020404" pitchFamily="49" charset="0"/>
                        <a:buNone/>
                        <a:tabLst/>
                        <a:defRPr/>
                      </a:pPr>
                      <a:r>
                        <a:rPr lang="en-GB" sz="700" dirty="0">
                          <a:solidFill>
                            <a:schemeClr val="tx1"/>
                          </a:solidFill>
                          <a:latin typeface="Century Gothic" panose="020B0502020202020204" pitchFamily="34" charset="0"/>
                        </a:rPr>
                        <a:t>REFELCTION</a:t>
                      </a:r>
                      <a:r>
                        <a:rPr lang="en-GB" sz="700" baseline="0" dirty="0">
                          <a:solidFill>
                            <a:schemeClr val="tx1"/>
                          </a:solidFill>
                          <a:latin typeface="Century Gothic" panose="020B0502020202020204" pitchFamily="34" charset="0"/>
                        </a:rPr>
                        <a:t> TIME DAILY</a:t>
                      </a:r>
                      <a:endParaRPr lang="en-GB" sz="700" dirty="0">
                        <a:solidFill>
                          <a:schemeClr val="tx1"/>
                        </a:solidFill>
                        <a:latin typeface="Century Gothic" panose="020B0502020202020204" pitchFamily="34" charset="0"/>
                      </a:endParaRPr>
                    </a:p>
                    <a:p>
                      <a:pPr marL="0" marR="0" lvl="0" indent="0" algn="l" defTabSz="914400" rtl="0" eaLnBrk="1" fontAlgn="auto" latinLnBrk="0" hangingPunct="1">
                        <a:lnSpc>
                          <a:spcPct val="100000"/>
                        </a:lnSpc>
                        <a:spcBef>
                          <a:spcPts val="100"/>
                        </a:spcBef>
                        <a:spcAft>
                          <a:spcPts val="800"/>
                        </a:spcAft>
                        <a:buClrTx/>
                        <a:buSzTx/>
                        <a:buFont typeface="Courier New" panose="02070309020205020404" pitchFamily="49" charset="0"/>
                        <a:buNone/>
                        <a:tabLst/>
                        <a:defRPr/>
                      </a:pPr>
                      <a:endParaRPr lang="en-GB" sz="700" b="0" dirty="0">
                        <a:solidFill>
                          <a:schemeClr val="tx1"/>
                        </a:solidFill>
                        <a:effectLst/>
                        <a:latin typeface="Century Gothic" panose="020B0502020202020204" pitchFamily="34"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latin typeface="Century Gothic" panose="020B0502020202020204" pitchFamily="34" charset="0"/>
                        </a:rPr>
                        <a:t>Use images, video clips, shared texts and other resources to bring the wider world into the classroom. Listen to what children say about what they see</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latin typeface="Century Gothic" panose="020B0502020202020204" pitchFamily="34" charset="0"/>
                        </a:rPr>
                        <a:t>Listen to children describing and commenting on things they have seen whilst outside, including plants and animals. </a:t>
                      </a:r>
                    </a:p>
                    <a:p>
                      <a:pPr marL="171450" indent="-171450">
                        <a:buFont typeface="Courier New" panose="02070309020205020404" pitchFamily="49" charset="0"/>
                        <a:buChar char="o"/>
                      </a:pPr>
                      <a:r>
                        <a:rPr lang="en-GB" sz="700" kern="1200" dirty="0">
                          <a:solidFill>
                            <a:schemeClr val="dk1"/>
                          </a:solidFill>
                          <a:effectLst/>
                          <a:latin typeface="Century Gothic" panose="020B0502020202020204" pitchFamily="34" charset="0"/>
                          <a:ea typeface="+mn-ea"/>
                          <a:cs typeface="+mn-cs"/>
                        </a:rPr>
                        <a:t>Celebrate</a:t>
                      </a:r>
                      <a:r>
                        <a:rPr lang="en-GB" sz="700" kern="1200" baseline="0" dirty="0">
                          <a:solidFill>
                            <a:schemeClr val="dk1"/>
                          </a:solidFill>
                          <a:effectLst/>
                          <a:latin typeface="Century Gothic" panose="020B0502020202020204" pitchFamily="34" charset="0"/>
                          <a:ea typeface="+mn-ea"/>
                          <a:cs typeface="+mn-cs"/>
                        </a:rPr>
                        <a:t> </a:t>
                      </a:r>
                      <a:r>
                        <a:rPr lang="en-GB" sz="700" kern="1200" dirty="0">
                          <a:solidFill>
                            <a:schemeClr val="dk1"/>
                          </a:solidFill>
                          <a:effectLst/>
                          <a:latin typeface="Century Gothic" panose="020B0502020202020204" pitchFamily="34" charset="0"/>
                          <a:ea typeface="+mn-ea"/>
                          <a:cs typeface="+mn-cs"/>
                        </a:rPr>
                        <a:t>Chinese New year</a:t>
                      </a:r>
                    </a:p>
                    <a:p>
                      <a:pPr marL="171450" indent="-171450">
                        <a:buFont typeface="Courier New" panose="02070309020205020404" pitchFamily="49" charset="0"/>
                        <a:buChar char="o"/>
                      </a:pPr>
                      <a:r>
                        <a:rPr lang="en-GB" sz="700" kern="1200" dirty="0">
                          <a:solidFill>
                            <a:schemeClr val="dk1"/>
                          </a:solidFill>
                          <a:effectLst/>
                          <a:latin typeface="Century Gothic" panose="020B0502020202020204" pitchFamily="34" charset="0"/>
                          <a:ea typeface="+mn-ea"/>
                          <a:cs typeface="+mn-cs"/>
                        </a:rPr>
                        <a:t>Recognising that people have different beliefs </a:t>
                      </a:r>
                    </a:p>
                    <a:p>
                      <a:pPr marL="171450" indent="-171450">
                        <a:buFont typeface="Courier New" panose="02070309020205020404" pitchFamily="49" charset="0"/>
                        <a:buChar char="o"/>
                      </a:pPr>
                      <a:r>
                        <a:rPr lang="en-GB" sz="700" kern="1200" dirty="0">
                          <a:solidFill>
                            <a:schemeClr val="dk1"/>
                          </a:solidFill>
                          <a:effectLst/>
                          <a:latin typeface="Century Gothic" panose="020B0502020202020204" pitchFamily="34" charset="0"/>
                          <a:ea typeface="+mn-ea"/>
                          <a:cs typeface="+mn-cs"/>
                        </a:rPr>
                        <a:t>Respecting difference </a:t>
                      </a:r>
                      <a:br>
                        <a:rPr lang="en-GB" sz="700" kern="1200" dirty="0">
                          <a:solidFill>
                            <a:schemeClr val="dk1"/>
                          </a:solidFill>
                          <a:effectLst/>
                          <a:latin typeface="Century Gothic" panose="020B0502020202020204" pitchFamily="34" charset="0"/>
                          <a:ea typeface="+mn-ea"/>
                          <a:cs typeface="+mn-cs"/>
                        </a:rPr>
                      </a:br>
                      <a:r>
                        <a:rPr lang="en-GB" sz="700" kern="1200" dirty="0">
                          <a:solidFill>
                            <a:schemeClr val="dk1"/>
                          </a:solidFill>
                          <a:effectLst/>
                          <a:latin typeface="Century Gothic" panose="020B0502020202020204" pitchFamily="34" charset="0"/>
                          <a:ea typeface="+mn-ea"/>
                          <a:cs typeface="+mn-cs"/>
                        </a:rPr>
                        <a:t>Talk about lives of people around us</a:t>
                      </a:r>
                    </a:p>
                    <a:p>
                      <a:pPr marL="171450" indent="-171450">
                        <a:buFont typeface="Courier New" panose="02070309020205020404" pitchFamily="49" charset="0"/>
                        <a:buChar char="o"/>
                      </a:pPr>
                      <a:r>
                        <a:rPr lang="en-GB" sz="700" kern="1200" dirty="0">
                          <a:solidFill>
                            <a:schemeClr val="dk1"/>
                          </a:solidFill>
                          <a:effectLst/>
                          <a:latin typeface="Century Gothic" panose="020B0502020202020204" pitchFamily="34" charset="0"/>
                          <a:ea typeface="+mn-ea"/>
                          <a:cs typeface="+mn-cs"/>
                        </a:rPr>
                        <a:t>Talk about experiences at different points in the year (class calendar for each month)</a:t>
                      </a:r>
                    </a:p>
                    <a:p>
                      <a:pPr marL="171450" indent="-171450">
                        <a:buFont typeface="Courier New" panose="02070309020205020404" pitchFamily="49" charset="0"/>
                        <a:buChar char="o"/>
                      </a:pPr>
                      <a:r>
                        <a:rPr lang="en-GB" sz="700" kern="1200" dirty="0">
                          <a:solidFill>
                            <a:schemeClr val="dk1"/>
                          </a:solidFill>
                          <a:effectLst/>
                          <a:latin typeface="Century Gothic" panose="020B0502020202020204" pitchFamily="34" charset="0"/>
                          <a:ea typeface="+mn-ea"/>
                          <a:cs typeface="+mn-cs"/>
                        </a:rPr>
                        <a:t>Changing seasons: winter </a:t>
                      </a:r>
                    </a:p>
                    <a:p>
                      <a:pPr marL="171450" indent="-171450">
                        <a:buFont typeface="Courier New" panose="02070309020205020404" pitchFamily="49" charset="0"/>
                        <a:buChar char="o"/>
                      </a:pPr>
                      <a:r>
                        <a:rPr lang="en-GB" sz="700" kern="1200" dirty="0">
                          <a:solidFill>
                            <a:schemeClr val="dk1"/>
                          </a:solidFill>
                          <a:effectLst/>
                          <a:latin typeface="Century Gothic" panose="020B0502020202020204" pitchFamily="34" charset="0"/>
                          <a:ea typeface="+mn-ea"/>
                          <a:cs typeface="+mn-cs"/>
                        </a:rPr>
                        <a:t>Ice experiments </a:t>
                      </a:r>
                    </a:p>
                    <a:p>
                      <a:pPr marL="171450" indent="-171450">
                        <a:buFont typeface="Courier New" panose="02070309020205020404" pitchFamily="49" charset="0"/>
                        <a:buChar char="o"/>
                      </a:pPr>
                      <a:r>
                        <a:rPr lang="en-GB" sz="700" kern="1200" dirty="0">
                          <a:solidFill>
                            <a:schemeClr val="dk1"/>
                          </a:solidFill>
                          <a:effectLst/>
                          <a:latin typeface="Century Gothic" panose="020B0502020202020204" pitchFamily="34" charset="0"/>
                          <a:ea typeface="+mn-ea"/>
                          <a:cs typeface="+mn-cs"/>
                        </a:rPr>
                        <a:t>Knowing there are different countries in the world (China)</a:t>
                      </a:r>
                    </a:p>
                    <a:p>
                      <a:pPr marL="171450" indent="-171450">
                        <a:buFont typeface="Courier New" panose="02070309020205020404" pitchFamily="49" charset="0"/>
                        <a:buChar char="o"/>
                      </a:pPr>
                      <a:r>
                        <a:rPr lang="en-GB" sz="700" b="0" kern="1200" dirty="0">
                          <a:solidFill>
                            <a:schemeClr val="dk1"/>
                          </a:solidFill>
                          <a:effectLst/>
                          <a:latin typeface="Century Gothic" panose="020B0502020202020204" pitchFamily="34" charset="0"/>
                          <a:ea typeface="+mn-ea"/>
                          <a:cs typeface="+mn-cs"/>
                        </a:rPr>
                        <a:t>I understand</a:t>
                      </a:r>
                      <a:r>
                        <a:rPr lang="en-GB" sz="700" b="0" kern="1200" baseline="0" dirty="0">
                          <a:solidFill>
                            <a:schemeClr val="dk1"/>
                          </a:solidFill>
                          <a:effectLst/>
                          <a:latin typeface="Century Gothic" panose="020B0502020202020204" pitchFamily="34" charset="0"/>
                          <a:ea typeface="+mn-ea"/>
                          <a:cs typeface="+mn-cs"/>
                        </a:rPr>
                        <a:t> the effects of changing seasons on the world around me </a:t>
                      </a:r>
                      <a:r>
                        <a:rPr lang="en-GB" sz="700" b="0" kern="1200" dirty="0">
                          <a:solidFill>
                            <a:schemeClr val="dk1"/>
                          </a:solidFill>
                          <a:effectLst/>
                          <a:latin typeface="Century Gothic" panose="020B0502020202020204" pitchFamily="34" charset="0"/>
                          <a:ea typeface="+mn-ea"/>
                          <a:cs typeface="+mn-cs"/>
                        </a:rPr>
                        <a:t> </a:t>
                      </a:r>
                      <a:endParaRPr lang="en-US" sz="700" b="0" dirty="0">
                        <a:solidFill>
                          <a:schemeClr val="tx1"/>
                        </a:solidFill>
                        <a:effectLst/>
                        <a:latin typeface="Century Gothic" panose="020B0502020202020204" pitchFamily="34"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171450" indent="-171450">
                        <a:buFont typeface="Courier New" panose="02070309020205020404" pitchFamily="49" charset="0"/>
                        <a:buChar char="o"/>
                      </a:pPr>
                      <a:r>
                        <a:rPr lang="en-GB" sz="700" kern="1200" dirty="0">
                          <a:solidFill>
                            <a:schemeClr val="dk1"/>
                          </a:solidFill>
                          <a:effectLst/>
                          <a:latin typeface="Century Gothic" panose="020B0502020202020204" pitchFamily="34" charset="0"/>
                          <a:ea typeface="+mn-ea"/>
                          <a:cs typeface="+mn-cs"/>
                        </a:rPr>
                        <a:t>Maps of our journey to school/looking on Google Earth:</a:t>
                      </a:r>
                      <a:r>
                        <a:rPr lang="en-GB" sz="700" kern="1200" baseline="0" dirty="0">
                          <a:solidFill>
                            <a:schemeClr val="dk1"/>
                          </a:solidFill>
                          <a:effectLst/>
                          <a:latin typeface="Century Gothic" panose="020B0502020202020204" pitchFamily="34" charset="0"/>
                          <a:ea typeface="+mn-ea"/>
                          <a:cs typeface="+mn-cs"/>
                        </a:rPr>
                        <a:t> features of local environment, maps of local area comparing places on Google Earth: how are they similar/different?</a:t>
                      </a:r>
                      <a:endParaRPr lang="en-GB" sz="700" kern="1200" dirty="0">
                        <a:solidFill>
                          <a:schemeClr val="dk1"/>
                        </a:solidFill>
                        <a:effectLst/>
                        <a:latin typeface="Century Gothic" panose="020B0502020202020204" pitchFamily="34" charset="0"/>
                        <a:ea typeface="+mn-ea"/>
                        <a:cs typeface="+mn-cs"/>
                      </a:endParaRPr>
                    </a:p>
                    <a:p>
                      <a:pPr marL="171450" indent="-171450">
                        <a:buFont typeface="Courier New" panose="02070309020205020404" pitchFamily="49" charset="0"/>
                        <a:buChar char="o"/>
                      </a:pPr>
                      <a:r>
                        <a:rPr lang="en-GB" sz="700" kern="1200" dirty="0">
                          <a:solidFill>
                            <a:schemeClr val="dk1"/>
                          </a:solidFill>
                          <a:effectLst/>
                          <a:latin typeface="Century Gothic" panose="020B0502020202020204" pitchFamily="34" charset="0"/>
                          <a:ea typeface="+mn-ea"/>
                          <a:cs typeface="+mn-cs"/>
                        </a:rPr>
                        <a:t>I can describe special events (Easter)</a:t>
                      </a:r>
                    </a:p>
                    <a:p>
                      <a:pPr marL="171450" indent="-171450">
                        <a:buFont typeface="Courier New" panose="02070309020205020404" pitchFamily="49" charset="0"/>
                        <a:buChar char="o"/>
                      </a:pPr>
                      <a:r>
                        <a:rPr lang="en-GB" sz="700" kern="1200" dirty="0">
                          <a:solidFill>
                            <a:schemeClr val="dk1"/>
                          </a:solidFill>
                          <a:effectLst/>
                          <a:latin typeface="Century Gothic" panose="020B0502020202020204" pitchFamily="34" charset="0"/>
                          <a:ea typeface="+mn-ea"/>
                          <a:cs typeface="+mn-cs"/>
                        </a:rPr>
                        <a:t>Growth &amp; Change: frog life cycle</a:t>
                      </a:r>
                    </a:p>
                    <a:p>
                      <a:pPr marL="171450" indent="-171450">
                        <a:buFont typeface="Courier New" panose="02070309020205020404" pitchFamily="49" charset="0"/>
                        <a:buChar char="o"/>
                      </a:pPr>
                      <a:r>
                        <a:rPr lang="en-GB" sz="700" kern="1200" dirty="0">
                          <a:solidFill>
                            <a:schemeClr val="dk1"/>
                          </a:solidFill>
                          <a:effectLst/>
                          <a:latin typeface="Century Gothic" panose="020B0502020202020204" pitchFamily="34" charset="0"/>
                          <a:ea typeface="+mn-ea"/>
                          <a:cs typeface="+mn-cs"/>
                        </a:rPr>
                        <a:t>I can tell you what a plant needs to grow (growing the beanstalk)</a:t>
                      </a:r>
                    </a:p>
                    <a:p>
                      <a:pPr marL="171450" indent="-171450">
                        <a:buFont typeface="Courier New" panose="02070309020205020404" pitchFamily="49" charset="0"/>
                        <a:buChar char="o"/>
                      </a:pPr>
                      <a:r>
                        <a:rPr lang="en-GB" sz="700" kern="1200" dirty="0">
                          <a:solidFill>
                            <a:schemeClr val="dk1"/>
                          </a:solidFill>
                          <a:effectLst/>
                          <a:latin typeface="Century Gothic" panose="020B0502020202020204" pitchFamily="34" charset="0"/>
                          <a:ea typeface="+mn-ea"/>
                          <a:cs typeface="+mn-cs"/>
                        </a:rPr>
                        <a:t>I can understand the key features of the life cycle</a:t>
                      </a:r>
                      <a:r>
                        <a:rPr lang="en-GB" sz="700" kern="1200" baseline="0" dirty="0">
                          <a:solidFill>
                            <a:schemeClr val="dk1"/>
                          </a:solidFill>
                          <a:effectLst/>
                          <a:latin typeface="Century Gothic" panose="020B0502020202020204" pitchFamily="34" charset="0"/>
                          <a:ea typeface="+mn-ea"/>
                          <a:cs typeface="+mn-cs"/>
                        </a:rPr>
                        <a:t> of a plant and animal</a:t>
                      </a:r>
                      <a:endParaRPr lang="en-GB" sz="700" kern="1200" dirty="0">
                        <a:solidFill>
                          <a:schemeClr val="dk1"/>
                        </a:solidFill>
                        <a:effectLst/>
                        <a:latin typeface="Century Gothic" panose="020B0502020202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lang="en-US" sz="700" b="0" dirty="0">
                        <a:solidFill>
                          <a:schemeClr val="tx1"/>
                        </a:solidFill>
                        <a:effectLst/>
                        <a:latin typeface="Century Gothic" panose="020B0502020202020204" pitchFamily="34" charset="0"/>
                        <a:cs typeface="Amatic SC" panose="00000500000000000000" pitchFamily="2" charset="-79"/>
                      </a:endParaRPr>
                    </a:p>
                    <a:p>
                      <a:pPr marL="0" marR="0" indent="0" algn="ctr"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GB" sz="700" dirty="0">
                          <a:solidFill>
                            <a:schemeClr val="tx1"/>
                          </a:solidFill>
                          <a:latin typeface="Century Gothic" panose="020B0502020202020204" pitchFamily="34" charset="0"/>
                        </a:rPr>
                        <a:t>REFELCTION</a:t>
                      </a:r>
                      <a:r>
                        <a:rPr lang="en-GB" sz="700" baseline="0" dirty="0">
                          <a:solidFill>
                            <a:schemeClr val="tx1"/>
                          </a:solidFill>
                          <a:latin typeface="Century Gothic" panose="020B0502020202020204" pitchFamily="34" charset="0"/>
                        </a:rPr>
                        <a:t> TIME DAILY</a:t>
                      </a:r>
                      <a:endParaRPr lang="en-GB" sz="700" dirty="0">
                        <a:solidFill>
                          <a:schemeClr val="tx1"/>
                        </a:solidFill>
                        <a:latin typeface="Century Gothic" panose="020B0502020202020204" pitchFamily="34" charset="0"/>
                      </a:endParaRPr>
                    </a:p>
                    <a:p>
                      <a:pPr marL="171450" indent="-171450">
                        <a:buFont typeface="Courier New" panose="02070309020205020404" pitchFamily="49" charset="0"/>
                        <a:buChar char="o"/>
                      </a:pPr>
                      <a:endParaRPr lang="en-US" sz="700" b="0" dirty="0">
                        <a:solidFill>
                          <a:schemeClr val="tx1"/>
                        </a:solidFill>
                        <a:effectLst/>
                        <a:latin typeface="Century Gothic" panose="020B0502020202020204" pitchFamily="34"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marL="171450" indent="-171450">
                        <a:buFont typeface="Courier New" panose="02070309020205020404" pitchFamily="49" charset="0"/>
                        <a:buChar char="o"/>
                      </a:pPr>
                      <a:r>
                        <a:rPr lang="en-GB" sz="700" kern="1200">
                          <a:solidFill>
                            <a:schemeClr val="dk1"/>
                          </a:solidFill>
                          <a:effectLst/>
                          <a:latin typeface="Century Gothic" panose="020B0502020202020204" pitchFamily="34" charset="0"/>
                          <a:ea typeface="+mn-ea"/>
                          <a:cs typeface="+mn-cs"/>
                        </a:rPr>
                        <a:t>Maps of our journey to school/looking on Google Earth:</a:t>
                      </a:r>
                      <a:r>
                        <a:rPr lang="en-GB" sz="700" kern="1200" baseline="0">
                          <a:solidFill>
                            <a:schemeClr val="dk1"/>
                          </a:solidFill>
                          <a:effectLst/>
                          <a:latin typeface="Century Gothic" panose="020B0502020202020204" pitchFamily="34" charset="0"/>
                          <a:ea typeface="+mn-ea"/>
                          <a:cs typeface="+mn-cs"/>
                        </a:rPr>
                        <a:t> features of local environment, maps of local area comparing places on Google Earth: how are they similar/different?</a:t>
                      </a:r>
                      <a:endParaRPr lang="en-GB" sz="700" kern="1200">
                        <a:solidFill>
                          <a:schemeClr val="dk1"/>
                        </a:solidFill>
                        <a:effectLst/>
                        <a:latin typeface="Century Gothic" panose="020B0502020202020204" pitchFamily="34" charset="0"/>
                        <a:ea typeface="+mn-ea"/>
                        <a:cs typeface="+mn-cs"/>
                      </a:endParaRPr>
                    </a:p>
                    <a:p>
                      <a:pPr marL="171450" indent="-171450">
                        <a:buFont typeface="Courier New" panose="02070309020205020404" pitchFamily="49" charset="0"/>
                        <a:buChar char="o"/>
                      </a:pPr>
                      <a:r>
                        <a:rPr lang="en-GB" sz="700" kern="1200">
                          <a:solidFill>
                            <a:schemeClr val="dk1"/>
                          </a:solidFill>
                          <a:effectLst/>
                          <a:latin typeface="Century Gothic" panose="020B0502020202020204" pitchFamily="34" charset="0"/>
                          <a:ea typeface="+mn-ea"/>
                          <a:cs typeface="+mn-cs"/>
                        </a:rPr>
                        <a:t>I can describe special events (Easter)</a:t>
                      </a:r>
                    </a:p>
                    <a:p>
                      <a:pPr marL="171450" indent="-171450">
                        <a:buFont typeface="Courier New" panose="02070309020205020404" pitchFamily="49" charset="0"/>
                        <a:buChar char="o"/>
                      </a:pPr>
                      <a:r>
                        <a:rPr lang="en-GB" sz="700" kern="1200">
                          <a:solidFill>
                            <a:schemeClr val="dk1"/>
                          </a:solidFill>
                          <a:effectLst/>
                          <a:latin typeface="Century Gothic" panose="020B0502020202020204" pitchFamily="34" charset="0"/>
                          <a:ea typeface="+mn-ea"/>
                          <a:cs typeface="+mn-cs"/>
                        </a:rPr>
                        <a:t>Growth &amp; Change: frog life cycle</a:t>
                      </a:r>
                    </a:p>
                    <a:p>
                      <a:pPr marL="171450" indent="-171450">
                        <a:buFont typeface="Courier New" panose="02070309020205020404" pitchFamily="49" charset="0"/>
                        <a:buChar char="o"/>
                      </a:pPr>
                      <a:r>
                        <a:rPr lang="en-GB" sz="700" kern="1200">
                          <a:solidFill>
                            <a:schemeClr val="dk1"/>
                          </a:solidFill>
                          <a:effectLst/>
                          <a:latin typeface="Century Gothic" panose="020B0502020202020204" pitchFamily="34" charset="0"/>
                          <a:ea typeface="+mn-ea"/>
                          <a:cs typeface="+mn-cs"/>
                        </a:rPr>
                        <a:t>I can tell you what a plant needs to grow (growing the beanstalk)</a:t>
                      </a:r>
                    </a:p>
                    <a:p>
                      <a:pPr marL="171450" indent="-171450">
                        <a:buFont typeface="Courier New" panose="02070309020205020404" pitchFamily="49" charset="0"/>
                        <a:buChar char="o"/>
                      </a:pPr>
                      <a:r>
                        <a:rPr lang="en-GB" sz="700" kern="1200">
                          <a:solidFill>
                            <a:schemeClr val="dk1"/>
                          </a:solidFill>
                          <a:effectLst/>
                          <a:latin typeface="Century Gothic" panose="020B0502020202020204" pitchFamily="34" charset="0"/>
                          <a:ea typeface="+mn-ea"/>
                          <a:cs typeface="+mn-cs"/>
                        </a:rPr>
                        <a:t>I can understand the key features of the life cycle</a:t>
                      </a:r>
                      <a:r>
                        <a:rPr lang="en-GB" sz="700" kern="1200" baseline="0">
                          <a:solidFill>
                            <a:schemeClr val="dk1"/>
                          </a:solidFill>
                          <a:effectLst/>
                          <a:latin typeface="Century Gothic" panose="020B0502020202020204" pitchFamily="34" charset="0"/>
                          <a:ea typeface="+mn-ea"/>
                          <a:cs typeface="+mn-cs"/>
                        </a:rPr>
                        <a:t> of a plant and animal</a:t>
                      </a:r>
                      <a:endParaRPr lang="en-GB" sz="700" kern="1200">
                        <a:solidFill>
                          <a:schemeClr val="dk1"/>
                        </a:solidFill>
                        <a:effectLst/>
                        <a:latin typeface="Century Gothic" panose="020B0502020202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lang="en-US" sz="700" b="0">
                        <a:solidFill>
                          <a:schemeClr val="tx1"/>
                        </a:solidFill>
                        <a:effectLst/>
                        <a:latin typeface="Century Gothic" panose="020B0502020202020204" pitchFamily="34" charset="0"/>
                        <a:cs typeface="Amatic SC" panose="00000500000000000000" pitchFamily="2" charset="-79"/>
                      </a:endParaRPr>
                    </a:p>
                    <a:p>
                      <a:pPr marL="0" marR="0" indent="0" algn="ctr"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GB" sz="700">
                          <a:solidFill>
                            <a:schemeClr val="tx1"/>
                          </a:solidFill>
                          <a:latin typeface="Century Gothic" panose="020B0502020202020204" pitchFamily="34" charset="0"/>
                        </a:rPr>
                        <a:t>REFELCTION</a:t>
                      </a:r>
                      <a:r>
                        <a:rPr lang="en-GB" sz="700" baseline="0">
                          <a:solidFill>
                            <a:schemeClr val="tx1"/>
                          </a:solidFill>
                          <a:latin typeface="Century Gothic" panose="020B0502020202020204" pitchFamily="34" charset="0"/>
                        </a:rPr>
                        <a:t> TIME DAILY</a:t>
                      </a:r>
                      <a:endParaRPr lang="en-GB" sz="700" dirty="0">
                        <a:solidFill>
                          <a:schemeClr val="tx1"/>
                        </a:solidFill>
                        <a:latin typeface="Century Gothic" panose="020B0502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kern="1200" dirty="0">
                          <a:solidFill>
                            <a:schemeClr val="dk1"/>
                          </a:solidFill>
                          <a:effectLst/>
                          <a:latin typeface="Century Gothic" panose="020B0502020202020204" pitchFamily="34" charset="0"/>
                          <a:ea typeface="+mn-ea"/>
                          <a:cs typeface="+mn-cs"/>
                        </a:rPr>
                        <a:t>Growth &amp; Change: butterfly life cycle</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kern="1200" dirty="0">
                          <a:solidFill>
                            <a:schemeClr val="dk1"/>
                          </a:solidFill>
                          <a:effectLst/>
                          <a:latin typeface="Century Gothic" panose="020B0502020202020204" pitchFamily="34" charset="0"/>
                          <a:ea typeface="+mn-ea"/>
                          <a:cs typeface="+mn-cs"/>
                        </a:rPr>
                        <a:t>I can show care and concern for living things in the environment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Century Gothic" panose="020B0502020202020204" pitchFamily="34" charset="0"/>
                          <a:ea typeface="Calibri" panose="020F0502020204030204" pitchFamily="34" charset="0"/>
                          <a:cs typeface="Amatic SC" panose="00000500000000000000" pitchFamily="2" charset="-79"/>
                        </a:rPr>
                        <a:t>I</a:t>
                      </a:r>
                      <a:r>
                        <a:rPr lang="en-GB" sz="700" b="0" baseline="0" dirty="0">
                          <a:solidFill>
                            <a:schemeClr val="tx1"/>
                          </a:solidFill>
                          <a:effectLst/>
                          <a:latin typeface="Century Gothic" panose="020B0502020202020204" pitchFamily="34" charset="0"/>
                          <a:ea typeface="Calibri" panose="020F0502020204030204" pitchFamily="34" charset="0"/>
                          <a:cs typeface="Amatic SC" panose="00000500000000000000" pitchFamily="2" charset="-79"/>
                        </a:rPr>
                        <a:t> can start to develop an understanding of growth, decay and changes over time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baseline="0" dirty="0">
                          <a:solidFill>
                            <a:schemeClr val="tx1"/>
                          </a:solidFill>
                          <a:effectLst/>
                          <a:latin typeface="Century Gothic" panose="020B0502020202020204" pitchFamily="34" charset="0"/>
                          <a:ea typeface="Calibri" panose="020F0502020204030204" pitchFamily="34" charset="0"/>
                          <a:cs typeface="Amatic SC" panose="00000500000000000000" pitchFamily="2" charset="-79"/>
                        </a:rPr>
                        <a:t>I can talk about some of the things I have observed such as plants, animals, natural and found objects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kern="1200" dirty="0">
                          <a:solidFill>
                            <a:schemeClr val="dk1"/>
                          </a:solidFill>
                          <a:effectLst/>
                          <a:latin typeface="Century Gothic" panose="020B0502020202020204" pitchFamily="34" charset="0"/>
                          <a:ea typeface="+mn-ea"/>
                          <a:cs typeface="+mn-cs"/>
                        </a:rPr>
                        <a:t>I can draw a simple map</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kern="1200" dirty="0">
                          <a:solidFill>
                            <a:schemeClr val="dk1"/>
                          </a:solidFill>
                          <a:effectLst/>
                          <a:latin typeface="Century Gothic" panose="020B0502020202020204" pitchFamily="34" charset="0"/>
                          <a:ea typeface="+mn-ea"/>
                          <a:cs typeface="+mn-cs"/>
                        </a:rPr>
                        <a:t>Google earth</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kern="1200" dirty="0">
                          <a:solidFill>
                            <a:schemeClr val="dk1"/>
                          </a:solidFill>
                          <a:effectLst/>
                          <a:latin typeface="Century Gothic" panose="020B0502020202020204" pitchFamily="34" charset="0"/>
                          <a:ea typeface="+mn-ea"/>
                          <a:cs typeface="+mn-cs"/>
                        </a:rPr>
                        <a:t>Similarities and differences between countries/environments/Africa/Animals using </a:t>
                      </a:r>
                      <a:endParaRPr lang="en-GB" sz="700" b="0" kern="1200" dirty="0">
                        <a:solidFill>
                          <a:schemeClr val="dk1"/>
                        </a:solidFill>
                        <a:effectLst/>
                        <a:latin typeface="Century Gothic" panose="020B0502020202020204" pitchFamily="34" charset="0"/>
                        <a:ea typeface="+mn-ea"/>
                        <a:cs typeface="+mn-cs"/>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GB" sz="700" b="0" baseline="0" dirty="0">
                        <a:solidFill>
                          <a:schemeClr val="tx1"/>
                        </a:solidFill>
                        <a:effectLst/>
                        <a:latin typeface="Century Gothic" panose="020B0502020202020204" pitchFamily="34" charset="0"/>
                        <a:ea typeface="Calibri" panose="020F0502020204030204" pitchFamily="34" charset="0"/>
                        <a:cs typeface="Amatic SC" panose="00000500000000000000" pitchFamily="2" charset="-79"/>
                      </a:endParaRPr>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endParaRPr lang="en-GB" sz="700" b="0" baseline="0" dirty="0">
                        <a:solidFill>
                          <a:schemeClr val="tx1"/>
                        </a:solidFill>
                        <a:effectLst/>
                        <a:latin typeface="Century Gothic" panose="020B0502020202020204" pitchFamily="34" charset="0"/>
                        <a:cs typeface="Amatic SC" panose="00000500000000000000" pitchFamily="2" charset="-79"/>
                      </a:endParaRPr>
                    </a:p>
                    <a:p>
                      <a:pPr marL="0" marR="0" lvl="0" indent="0" algn="ctr"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r>
                        <a:rPr lang="en-GB" sz="700" dirty="0">
                          <a:solidFill>
                            <a:schemeClr val="tx1"/>
                          </a:solidFill>
                          <a:latin typeface="Century Gothic" panose="020B0502020202020204" pitchFamily="34" charset="0"/>
                        </a:rPr>
                        <a:t>REFELCTION</a:t>
                      </a:r>
                      <a:r>
                        <a:rPr lang="en-GB" sz="700" baseline="0" dirty="0">
                          <a:solidFill>
                            <a:schemeClr val="tx1"/>
                          </a:solidFill>
                          <a:latin typeface="Century Gothic" panose="020B0502020202020204" pitchFamily="34" charset="0"/>
                        </a:rPr>
                        <a:t> TIME DAILY</a:t>
                      </a:r>
                      <a:endParaRPr lang="en-GB" sz="700" dirty="0">
                        <a:solidFill>
                          <a:schemeClr val="tx1"/>
                        </a:solidFill>
                        <a:latin typeface="Century Gothic" panose="020B0502020202020204" pitchFamily="34" charset="0"/>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GB" sz="700" b="0" baseline="0" dirty="0">
                        <a:solidFill>
                          <a:schemeClr val="tx1"/>
                        </a:solidFill>
                        <a:effectLst/>
                        <a:latin typeface="Century Gothic" panose="020B0502020202020204" pitchFamily="34"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kern="1200">
                          <a:solidFill>
                            <a:schemeClr val="dk1"/>
                          </a:solidFill>
                          <a:effectLst/>
                          <a:latin typeface="Century Gothic" panose="020B0502020202020204" pitchFamily="34" charset="0"/>
                          <a:ea typeface="+mn-ea"/>
                          <a:cs typeface="+mn-cs"/>
                        </a:rPr>
                        <a:t>Growth &amp; Change: butterfly life cycle</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kern="1200">
                          <a:solidFill>
                            <a:schemeClr val="dk1"/>
                          </a:solidFill>
                          <a:effectLst/>
                          <a:latin typeface="Century Gothic" panose="020B0502020202020204" pitchFamily="34" charset="0"/>
                          <a:ea typeface="+mn-ea"/>
                          <a:cs typeface="+mn-cs"/>
                        </a:rPr>
                        <a:t>I can show care and concern for living things in the environment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a:solidFill>
                            <a:schemeClr val="tx1"/>
                          </a:solidFill>
                          <a:effectLst/>
                          <a:latin typeface="Century Gothic" panose="020B0502020202020204" pitchFamily="34" charset="0"/>
                          <a:ea typeface="Calibri" panose="020F0502020204030204" pitchFamily="34" charset="0"/>
                          <a:cs typeface="Amatic SC" panose="00000500000000000000" pitchFamily="2" charset="-79"/>
                        </a:rPr>
                        <a:t>I</a:t>
                      </a:r>
                      <a:r>
                        <a:rPr lang="en-GB" sz="700" b="0" baseline="0">
                          <a:solidFill>
                            <a:schemeClr val="tx1"/>
                          </a:solidFill>
                          <a:effectLst/>
                          <a:latin typeface="Century Gothic" panose="020B0502020202020204" pitchFamily="34" charset="0"/>
                          <a:ea typeface="Calibri" panose="020F0502020204030204" pitchFamily="34" charset="0"/>
                          <a:cs typeface="Amatic SC" panose="00000500000000000000" pitchFamily="2" charset="-79"/>
                        </a:rPr>
                        <a:t> can start to develop an understanding of growth, decay and changes over time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baseline="0">
                          <a:solidFill>
                            <a:schemeClr val="tx1"/>
                          </a:solidFill>
                          <a:effectLst/>
                          <a:latin typeface="Century Gothic" panose="020B0502020202020204" pitchFamily="34" charset="0"/>
                          <a:ea typeface="Calibri" panose="020F0502020204030204" pitchFamily="34" charset="0"/>
                          <a:cs typeface="Amatic SC" panose="00000500000000000000" pitchFamily="2" charset="-79"/>
                        </a:rPr>
                        <a:t>I can talk about some of the things I have observed such as plants, animals, natural and found objects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kern="1200">
                          <a:solidFill>
                            <a:schemeClr val="dk1"/>
                          </a:solidFill>
                          <a:effectLst/>
                          <a:latin typeface="Century Gothic" panose="020B0502020202020204" pitchFamily="34" charset="0"/>
                          <a:ea typeface="+mn-ea"/>
                          <a:cs typeface="+mn-cs"/>
                        </a:rPr>
                        <a:t>I can draw a simple map</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kern="1200">
                          <a:solidFill>
                            <a:schemeClr val="dk1"/>
                          </a:solidFill>
                          <a:effectLst/>
                          <a:latin typeface="Century Gothic" panose="020B0502020202020204" pitchFamily="34" charset="0"/>
                          <a:ea typeface="+mn-ea"/>
                          <a:cs typeface="+mn-cs"/>
                        </a:rPr>
                        <a:t>Google earth</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kern="1200">
                          <a:solidFill>
                            <a:schemeClr val="dk1"/>
                          </a:solidFill>
                          <a:effectLst/>
                          <a:latin typeface="Century Gothic" panose="020B0502020202020204" pitchFamily="34" charset="0"/>
                          <a:ea typeface="+mn-ea"/>
                          <a:cs typeface="+mn-cs"/>
                        </a:rPr>
                        <a:t>Similarities and differences between countries/environments/Africa/Animals using </a:t>
                      </a:r>
                      <a:endParaRPr lang="en-GB" sz="700" b="0" kern="1200">
                        <a:solidFill>
                          <a:schemeClr val="dk1"/>
                        </a:solidFill>
                        <a:effectLst/>
                        <a:latin typeface="Century Gothic" panose="020B0502020202020204" pitchFamily="34" charset="0"/>
                        <a:ea typeface="+mn-ea"/>
                        <a:cs typeface="+mn-cs"/>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GB" sz="700" b="0" baseline="0">
                        <a:solidFill>
                          <a:schemeClr val="tx1"/>
                        </a:solidFill>
                        <a:effectLst/>
                        <a:latin typeface="Century Gothic" panose="020B0502020202020204" pitchFamily="34" charset="0"/>
                        <a:ea typeface="Calibri" panose="020F0502020204030204" pitchFamily="34" charset="0"/>
                        <a:cs typeface="Amatic SC" panose="00000500000000000000" pitchFamily="2" charset="-79"/>
                      </a:endParaRPr>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endParaRPr lang="en-GB" sz="700" b="0" baseline="0">
                        <a:solidFill>
                          <a:schemeClr val="tx1"/>
                        </a:solidFill>
                        <a:effectLst/>
                        <a:latin typeface="Century Gothic" panose="020B0502020202020204" pitchFamily="34" charset="0"/>
                        <a:cs typeface="Amatic SC" panose="00000500000000000000" pitchFamily="2" charset="-79"/>
                      </a:endParaRPr>
                    </a:p>
                    <a:p>
                      <a:pPr marL="0" marR="0" lvl="0" indent="0" algn="ctr"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r>
                        <a:rPr lang="en-GB" sz="700">
                          <a:solidFill>
                            <a:schemeClr val="tx1"/>
                          </a:solidFill>
                          <a:latin typeface="Century Gothic" panose="020B0502020202020204" pitchFamily="34" charset="0"/>
                        </a:rPr>
                        <a:t>REFELCTION</a:t>
                      </a:r>
                      <a:r>
                        <a:rPr lang="en-GB" sz="700" baseline="0">
                          <a:solidFill>
                            <a:schemeClr val="tx1"/>
                          </a:solidFill>
                          <a:latin typeface="Century Gothic" panose="020B0502020202020204" pitchFamily="34" charset="0"/>
                        </a:rPr>
                        <a:t> TIME DAILY</a:t>
                      </a:r>
                      <a:endParaRPr lang="en-GB" sz="700" dirty="0">
                        <a:solidFill>
                          <a:schemeClr val="tx1"/>
                        </a:solidFill>
                        <a:latin typeface="Century Gothic" panose="020B0502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171450" indent="-171450">
                        <a:lnSpc>
                          <a:spcPct val="100000"/>
                        </a:lnSpc>
                        <a:spcBef>
                          <a:spcPts val="100"/>
                        </a:spcBef>
                        <a:spcAft>
                          <a:spcPts val="800"/>
                        </a:spcAft>
                        <a:buFont typeface="Courier New" panose="02070309020205020404" pitchFamily="49" charset="0"/>
                        <a:buChar char="o"/>
                      </a:pPr>
                      <a:r>
                        <a:rPr lang="en-US" sz="700" dirty="0">
                          <a:latin typeface="Century Gothic" panose="020B0502020202020204" pitchFamily="34" charset="0"/>
                        </a:rPr>
                        <a:t>Materials: Floating / Sinking – boat building Metallic / non-metallic objects</a:t>
                      </a:r>
                      <a:endParaRPr lang="en-US" sz="700" b="0" dirty="0">
                        <a:solidFill>
                          <a:schemeClr val="tx1"/>
                        </a:solidFill>
                        <a:effectLst/>
                        <a:latin typeface="Century Gothic" panose="020B0502020202020204" pitchFamily="34" charset="0"/>
                        <a:ea typeface="Calibri" panose="020F0502020204030204" pitchFamily="34" charset="0"/>
                        <a:cs typeface="Amatic SC" panose="00000500000000000000" pitchFamily="2" charset="-79"/>
                      </a:endParaRPr>
                    </a:p>
                    <a:p>
                      <a:pPr marL="171450" marR="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US" sz="700" b="0" dirty="0" err="1">
                          <a:solidFill>
                            <a:schemeClr val="tx1"/>
                          </a:solidFill>
                          <a:effectLst/>
                          <a:latin typeface="Century Gothic" panose="020B0502020202020204" pitchFamily="34" charset="0"/>
                          <a:ea typeface="Calibri" panose="020F0502020204030204" pitchFamily="34" charset="0"/>
                          <a:cs typeface="Amatic SC" panose="00000500000000000000" pitchFamily="2" charset="-79"/>
                        </a:rPr>
                        <a:t>Seasides</a:t>
                      </a:r>
                      <a:r>
                        <a:rPr lang="en-US" sz="700" b="0" dirty="0">
                          <a:solidFill>
                            <a:schemeClr val="tx1"/>
                          </a:solidFill>
                          <a:effectLst/>
                          <a:latin typeface="Century Gothic" panose="020B0502020202020204" pitchFamily="34" charset="0"/>
                          <a:ea typeface="Calibri" panose="020F0502020204030204" pitchFamily="34" charset="0"/>
                          <a:cs typeface="Amatic SC" panose="00000500000000000000" pitchFamily="2" charset="-79"/>
                        </a:rPr>
                        <a:t> long ago – Magic Grandad </a:t>
                      </a:r>
                      <a:r>
                        <a:rPr lang="en-GB" sz="700" kern="1200" dirty="0">
                          <a:solidFill>
                            <a:schemeClr val="dk1"/>
                          </a:solidFill>
                          <a:effectLst/>
                          <a:latin typeface="Century Gothic" panose="020B0502020202020204" pitchFamily="34" charset="0"/>
                          <a:ea typeface="+mn-ea"/>
                          <a:cs typeface="+mn-cs"/>
                        </a:rPr>
                        <a:t>compare and contrast past and present </a:t>
                      </a:r>
                      <a:endParaRPr lang="en-US" sz="700" b="0" dirty="0">
                        <a:solidFill>
                          <a:schemeClr val="tx1"/>
                        </a:solidFill>
                        <a:effectLst/>
                        <a:latin typeface="Century Gothic" panose="020B0502020202020204" pitchFamily="34" charset="0"/>
                        <a:ea typeface="Calibri" panose="020F0502020204030204" pitchFamily="34" charset="0"/>
                        <a:cs typeface="Amatic SC" panose="00000500000000000000" pitchFamily="2" charset="-79"/>
                      </a:endParaRPr>
                    </a:p>
                    <a:p>
                      <a:pPr marL="171450" indent="-171450">
                        <a:lnSpc>
                          <a:spcPct val="100000"/>
                        </a:lnSpc>
                        <a:spcBef>
                          <a:spcPts val="100"/>
                        </a:spcBef>
                        <a:spcAft>
                          <a:spcPts val="800"/>
                        </a:spcAft>
                        <a:buFont typeface="Courier New" panose="02070309020205020404" pitchFamily="49" charset="0"/>
                        <a:buChar char="o"/>
                      </a:pPr>
                      <a:r>
                        <a:rPr lang="en-US" sz="700" dirty="0">
                          <a:latin typeface="Century Gothic" panose="020B0502020202020204" pitchFamily="34" charset="0"/>
                        </a:rPr>
                        <a:t>Share non-fiction texts that offer an insight into contrasting environments.</a:t>
                      </a:r>
                    </a:p>
                    <a:p>
                      <a:pPr marL="171450" indent="-171450">
                        <a:lnSpc>
                          <a:spcPct val="100000"/>
                        </a:lnSpc>
                        <a:spcBef>
                          <a:spcPts val="100"/>
                        </a:spcBef>
                        <a:spcAft>
                          <a:spcPts val="800"/>
                        </a:spcAft>
                        <a:buFont typeface="Courier New" panose="02070309020205020404" pitchFamily="49" charset="0"/>
                        <a:buChar char="o"/>
                      </a:pPr>
                      <a:r>
                        <a:rPr lang="en-US" sz="700" dirty="0">
                          <a:latin typeface="Century Gothic" panose="020B0502020202020204" pitchFamily="34" charset="0"/>
                        </a:rPr>
                        <a:t>Listen to how children communicate their understanding of their own environment and contrasting environments through conversation and in play.</a:t>
                      </a:r>
                      <a:endParaRPr lang="en-GB" sz="700" b="0" dirty="0">
                        <a:solidFill>
                          <a:schemeClr val="tx1"/>
                        </a:solidFill>
                        <a:effectLst/>
                        <a:latin typeface="Century Gothic" panose="020B0502020202020204" pitchFamily="34" charset="0"/>
                        <a:ea typeface="Calibri" panose="020F0502020204030204" pitchFamily="34" charset="0"/>
                        <a:cs typeface="Amatic SC" panose="00000500000000000000" pitchFamily="2" charset="-79"/>
                      </a:endParaRPr>
                    </a:p>
                    <a:p>
                      <a:pPr marL="171450" marR="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kern="1200" dirty="0">
                          <a:solidFill>
                            <a:schemeClr val="dk1"/>
                          </a:solidFill>
                          <a:effectLst/>
                          <a:latin typeface="Century Gothic" panose="020B0502020202020204" pitchFamily="34" charset="0"/>
                          <a:ea typeface="+mn-ea"/>
                          <a:cs typeface="+mn-cs"/>
                        </a:rPr>
                        <a:t>I can draw information from a simple</a:t>
                      </a:r>
                      <a:r>
                        <a:rPr lang="en-GB" sz="700" kern="1200" baseline="0" dirty="0">
                          <a:solidFill>
                            <a:schemeClr val="dk1"/>
                          </a:solidFill>
                          <a:effectLst/>
                          <a:latin typeface="Century Gothic" panose="020B0502020202020204" pitchFamily="34" charset="0"/>
                          <a:ea typeface="+mn-ea"/>
                          <a:cs typeface="+mn-cs"/>
                        </a:rPr>
                        <a:t> map</a:t>
                      </a:r>
                    </a:p>
                    <a:p>
                      <a:pPr marL="171450" marR="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kern="1200" baseline="0" dirty="0">
                          <a:solidFill>
                            <a:schemeClr val="dk1"/>
                          </a:solidFill>
                          <a:effectLst/>
                          <a:latin typeface="Century Gothic" panose="020B0502020202020204" pitchFamily="34" charset="0"/>
                          <a:ea typeface="+mn-ea"/>
                          <a:cs typeface="+mn-cs"/>
                        </a:rPr>
                        <a:t>I can talk about ways in which I can look after the environment </a:t>
                      </a:r>
                      <a:endParaRPr lang="en-GB" sz="700" kern="1200" dirty="0">
                        <a:solidFill>
                          <a:schemeClr val="dk1"/>
                        </a:solidFill>
                        <a:effectLst/>
                        <a:latin typeface="Century Gothic" panose="020B0502020202020204" pitchFamily="34" charset="0"/>
                        <a:ea typeface="+mn-ea"/>
                        <a:cs typeface="+mn-cs"/>
                      </a:endParaRPr>
                    </a:p>
                    <a:p>
                      <a:pPr marL="171450" indent="-171450">
                        <a:buFont typeface="Courier New" panose="02070309020205020404" pitchFamily="49" charset="0"/>
                        <a:buChar char="o"/>
                      </a:pPr>
                      <a:r>
                        <a:rPr lang="en-GB" sz="700" kern="1200" dirty="0">
                          <a:solidFill>
                            <a:schemeClr val="dk1"/>
                          </a:solidFill>
                          <a:effectLst/>
                          <a:latin typeface="Century Gothic" panose="020B0502020202020204" pitchFamily="34" charset="0"/>
                          <a:ea typeface="+mn-ea"/>
                          <a:cs typeface="+mn-cs"/>
                        </a:rPr>
                        <a:t>Pirate maps (maps of school to find treasure)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502005">
                <a:tc vMerge="1">
                  <a:txBody>
                    <a:bodyPr/>
                    <a:lstStyle/>
                    <a:p>
                      <a:pPr algn="ctr"/>
                      <a:r>
                        <a:rPr lang="en-US" sz="2400" b="1">
                          <a:latin typeface="Amatic SC" panose="00000500000000000000" pitchFamily="2" charset="-79"/>
                          <a:cs typeface="Amatic SC" panose="00000500000000000000" pitchFamily="2" charset="-79"/>
                        </a:rPr>
                        <a:t>RE / Festivals </a:t>
                      </a:r>
                    </a:p>
                    <a:p>
                      <a:pPr algn="ctr"/>
                      <a:r>
                        <a:rPr lang="en-US" sz="1100"/>
                        <a:t>RE is a compulsory part of the basic curriculum for all Reception age pupils, and should be taught according to this Agreed Syllabus for RE.</a:t>
                      </a:r>
                      <a:endParaRPr lang="en-GB" sz="1100" b="1">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dirty="0">
                          <a:effectLst/>
                          <a:latin typeface="Century Gothic" panose="020B0502020202020204" pitchFamily="34" charset="0"/>
                          <a:ea typeface="Calibri" panose="020F0502020204030204" pitchFamily="34" charset="0"/>
                        </a:rPr>
                        <a:t> Being Special: where do we belong?</a:t>
                      </a:r>
                    </a:p>
                    <a:p>
                      <a:pPr algn="ctr"/>
                      <a:endParaRPr lang="en-US" sz="900" dirty="0">
                        <a:effectLst/>
                        <a:latin typeface="Century Gothic" panose="020B0502020202020204" pitchFamily="34" charset="0"/>
                        <a:ea typeface="Calibri" panose="020F0502020204030204" pitchFamily="34" charset="0"/>
                      </a:endParaRPr>
                    </a:p>
                    <a:p>
                      <a:pPr algn="ctr"/>
                      <a:endParaRPr lang="en-US" sz="900" dirty="0">
                        <a:effectLst/>
                        <a:latin typeface="Century Gothic" panose="020B0502020202020204" pitchFamily="34" charset="0"/>
                        <a:ea typeface="Calibri" panose="020F0502020204030204" pitchFamily="34" charset="0"/>
                      </a:endParaRPr>
                    </a:p>
                    <a:p>
                      <a:pPr algn="ctr"/>
                      <a:endParaRPr lang="en-US" sz="900" dirty="0">
                        <a:effectLst/>
                        <a:latin typeface="Century Gothic" panose="020B0502020202020204" pitchFamily="34" charset="0"/>
                        <a:ea typeface="Calibri" panose="020F0502020204030204" pitchFamily="34" charset="0"/>
                      </a:endParaRPr>
                    </a:p>
                    <a:p>
                      <a:pPr algn="ctr"/>
                      <a:endParaRPr lang="en-US" sz="900" dirty="0">
                        <a:effectLst/>
                        <a:latin typeface="Century Gothic" panose="020B0502020202020204" pitchFamily="34" charset="0"/>
                        <a:ea typeface="Calibri" panose="020F0502020204030204" pitchFamily="34" charset="0"/>
                      </a:endParaRPr>
                    </a:p>
                    <a:p>
                      <a:pPr algn="ctr"/>
                      <a:endParaRPr lang="en-US" sz="900" dirty="0">
                        <a:effectLst/>
                        <a:latin typeface="Century Gothic" panose="020B0502020202020204" pitchFamily="34" charset="0"/>
                        <a:ea typeface="Calibri" panose="020F0502020204030204" pitchFamily="34" charset="0"/>
                      </a:endParaRPr>
                    </a:p>
                    <a:p>
                      <a:pPr algn="ctr"/>
                      <a:endParaRPr lang="en-GB" sz="1200" dirty="0">
                        <a:effectLst/>
                        <a:latin typeface="Century Gothic" panose="020B0502020202020204" pitchFamily="34" charset="0"/>
                        <a:ea typeface="Calibri" panose="020F0502020204030204"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algn="ctr"/>
                      <a:r>
                        <a:rPr lang="en-US" sz="800" dirty="0">
                          <a:effectLst/>
                          <a:latin typeface="Century Gothic" panose="020B0502020202020204" pitchFamily="34" charset="0"/>
                          <a:ea typeface="Calibri" panose="020F0502020204030204" pitchFamily="34" charset="0"/>
                        </a:rPr>
                        <a:t> Why is Christmas Special for Christians?</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r>
                        <a:rPr lang="en-US" sz="800" dirty="0">
                          <a:effectLst/>
                          <a:latin typeface="Century Gothic" panose="020B0502020202020204" pitchFamily="34" charset="0"/>
                          <a:ea typeface="Calibri" panose="020F0502020204030204" pitchFamily="34" charset="0"/>
                        </a:rPr>
                        <a:t>F2: Why is Christmas Special for Christians?</a:t>
                      </a:r>
                    </a:p>
                    <a:p>
                      <a:pPr algn="ctr"/>
                      <a:endParaRPr lang="en-GB" sz="800" dirty="0">
                        <a:effectLst/>
                        <a:latin typeface="Century Gothic" panose="020B0502020202020204" pitchFamily="34" charset="0"/>
                        <a:ea typeface="Calibri" panose="020F0502020204030204"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dirty="0">
                          <a:effectLst/>
                          <a:latin typeface="Century Gothic" panose="020B0502020202020204" pitchFamily="34" charset="0"/>
                          <a:ea typeface="Calibri" panose="020F0502020204030204" pitchFamily="34" charset="0"/>
                        </a:rPr>
                        <a:t>Which places are special and why?</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800" b="0" dirty="0">
                        <a:solidFill>
                          <a:schemeClr val="tx1"/>
                        </a:solidFill>
                        <a:latin typeface="Century Gothic" panose="020B0502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r>
                        <a:rPr lang="en-US" sz="900" dirty="0">
                          <a:effectLst/>
                          <a:latin typeface="Century Gothic" panose="020B0502020202020204" pitchFamily="34" charset="0"/>
                          <a:ea typeface="Calibri" panose="020F0502020204030204" pitchFamily="34" charset="0"/>
                        </a:rPr>
                        <a:t>F3: Why is Easter special for Christians? </a:t>
                      </a:r>
                    </a:p>
                    <a:p>
                      <a:pPr algn="ctr"/>
                      <a:endParaRPr lang="en-GB" sz="1200" dirty="0">
                        <a:effectLst/>
                        <a:latin typeface="Century Gothic" panose="020B0502020202020204" pitchFamily="34" charset="0"/>
                        <a:ea typeface="Calibri" panose="020F0502020204030204"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800" dirty="0">
                          <a:effectLst/>
                          <a:latin typeface="Century Gothic" panose="020B0502020202020204" pitchFamily="34" charset="0"/>
                          <a:ea typeface="Calibri" panose="020F0502020204030204" pitchFamily="34" charset="0"/>
                        </a:rPr>
                        <a:t>Why is Easter special for Christians? </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bg1">
                              <a:lumMod val="50000"/>
                            </a:schemeClr>
                          </a:solidFill>
                          <a:latin typeface="Century Gothic" panose="020B0502020202020204" pitchFamily="34" charset="0"/>
                        </a:rPr>
                        <a:t>What is special about our world?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Century Gothic" panose="020B0502020202020204" pitchFamily="34" charset="0"/>
                        </a:rPr>
                        <a:t>Awe and wonder: growth</a:t>
                      </a:r>
                      <a:r>
                        <a:rPr lang="en-US" sz="800" b="0" baseline="0" dirty="0">
                          <a:solidFill>
                            <a:schemeClr val="tx1"/>
                          </a:solidFill>
                          <a:latin typeface="Century Gothic" panose="020B0502020202020204" pitchFamily="34" charset="0"/>
                        </a:rPr>
                        <a:t> and change of animals</a:t>
                      </a:r>
                      <a:endParaRPr lang="en-US" sz="800" b="0" dirty="0">
                        <a:solidFill>
                          <a:schemeClr val="tx1"/>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1" dirty="0">
                        <a:solidFill>
                          <a:schemeClr val="tx1"/>
                        </a:solidFill>
                        <a:latin typeface="Century Gothic" panose="020B0502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effectLst/>
                          <a:latin typeface="Century Gothic" panose="020B0502020202020204" pitchFamily="34" charset="0"/>
                          <a:ea typeface="Calibri" panose="020F0502020204030204" pitchFamily="34" charset="0"/>
                        </a:rPr>
                        <a:t>Which stories are special and why?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dirty="0">
                        <a:solidFill>
                          <a:schemeClr val="tx1"/>
                        </a:solidFill>
                        <a:latin typeface="Century Gothic" panose="020B0502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effectLst/>
                          <a:latin typeface="Century Gothic" panose="020B0502020202020204" pitchFamily="34" charset="0"/>
                          <a:ea typeface="Calibri" panose="020F0502020204030204" pitchFamily="34" charset="0"/>
                        </a:rPr>
                        <a:t>Why is the word ‘God’ special to Christians? </a:t>
                      </a:r>
                    </a:p>
                    <a:p>
                      <a:pPr algn="ctr"/>
                      <a:endParaRPr lang="en-GB" sz="1200" dirty="0">
                        <a:effectLst/>
                        <a:latin typeface="Century Gothic" panose="020B0502020202020204" pitchFamily="34" charset="0"/>
                        <a:ea typeface="Calibri" panose="020F0502020204030204"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620415482"/>
                  </a:ext>
                </a:extLst>
              </a:tr>
            </a:tbl>
          </a:graphicData>
        </a:graphic>
      </p:graphicFrame>
      <p:pic>
        <p:nvPicPr>
          <p:cNvPr id="12" name="Picture 11">
            <a:extLst>
              <a:ext uri="{FF2B5EF4-FFF2-40B4-BE49-F238E27FC236}">
                <a16:creationId xmlns:a16="http://schemas.microsoft.com/office/drawing/2014/main" id="{FA460817-8889-4D1F-90D4-03B0557FF273}"/>
              </a:ext>
            </a:extLst>
          </p:cNvPr>
          <p:cNvPicPr>
            <a:picLocks noChangeAspect="1"/>
          </p:cNvPicPr>
          <p:nvPr/>
        </p:nvPicPr>
        <p:blipFill>
          <a:blip r:embed="rId2"/>
          <a:stretch>
            <a:fillRect/>
          </a:stretch>
        </p:blipFill>
        <p:spPr>
          <a:xfrm>
            <a:off x="496794" y="100157"/>
            <a:ext cx="682811" cy="688908"/>
          </a:xfrm>
          <a:prstGeom prst="rect">
            <a:avLst/>
          </a:prstGeom>
        </p:spPr>
      </p:pic>
    </p:spTree>
    <p:extLst>
      <p:ext uri="{BB962C8B-B14F-4D97-AF65-F5344CB8AC3E}">
        <p14:creationId xmlns:p14="http://schemas.microsoft.com/office/powerpoint/2010/main" val="2315999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Century Gothic" panose="020B0502020202020204" pitchFamily="34" charset="0"/>
                <a:cs typeface="Amatic SC" panose="00000500000000000000" pitchFamily="2" charset="-79"/>
              </a:rPr>
              <a:t>Reception Long Term Plan 23-24</a:t>
            </a:r>
            <a:endParaRPr lang="en-GB" sz="3600" b="1" dirty="0">
              <a:latin typeface="Century Gothic" panose="020B0502020202020204" pitchFamily="34" charset="0"/>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291714755"/>
              </p:ext>
            </p:extLst>
          </p:nvPr>
        </p:nvGraphicFramePr>
        <p:xfrm>
          <a:off x="362853" y="595720"/>
          <a:ext cx="11466294" cy="5961779"/>
        </p:xfrm>
        <a:graphic>
          <a:graphicData uri="http://schemas.openxmlformats.org/drawingml/2006/table">
            <a:tbl>
              <a:tblPr firstRow="1" bandRow="1">
                <a:tableStyleId>{5C22544A-7EE6-4342-B048-85BDC9FD1C3A}</a:tableStyleId>
              </a:tblPr>
              <a:tblGrid>
                <a:gridCol w="1638042">
                  <a:extLst>
                    <a:ext uri="{9D8B030D-6E8A-4147-A177-3AD203B41FA5}">
                      <a16:colId xmlns:a16="http://schemas.microsoft.com/office/drawing/2014/main" val="385991600"/>
                    </a:ext>
                  </a:extLst>
                </a:gridCol>
                <a:gridCol w="1638042">
                  <a:extLst>
                    <a:ext uri="{9D8B030D-6E8A-4147-A177-3AD203B41FA5}">
                      <a16:colId xmlns:a16="http://schemas.microsoft.com/office/drawing/2014/main" val="2865123548"/>
                    </a:ext>
                  </a:extLst>
                </a:gridCol>
                <a:gridCol w="1638042">
                  <a:extLst>
                    <a:ext uri="{9D8B030D-6E8A-4147-A177-3AD203B41FA5}">
                      <a16:colId xmlns:a16="http://schemas.microsoft.com/office/drawing/2014/main" val="872926247"/>
                    </a:ext>
                  </a:extLst>
                </a:gridCol>
                <a:gridCol w="1638042">
                  <a:extLst>
                    <a:ext uri="{9D8B030D-6E8A-4147-A177-3AD203B41FA5}">
                      <a16:colId xmlns:a16="http://schemas.microsoft.com/office/drawing/2014/main" val="1315738151"/>
                    </a:ext>
                  </a:extLst>
                </a:gridCol>
                <a:gridCol w="1638042">
                  <a:extLst>
                    <a:ext uri="{9D8B030D-6E8A-4147-A177-3AD203B41FA5}">
                      <a16:colId xmlns:a16="http://schemas.microsoft.com/office/drawing/2014/main" val="2709165749"/>
                    </a:ext>
                  </a:extLst>
                </a:gridCol>
                <a:gridCol w="1638042">
                  <a:extLst>
                    <a:ext uri="{9D8B030D-6E8A-4147-A177-3AD203B41FA5}">
                      <a16:colId xmlns:a16="http://schemas.microsoft.com/office/drawing/2014/main" val="2335150482"/>
                    </a:ext>
                  </a:extLst>
                </a:gridCol>
                <a:gridCol w="1638042">
                  <a:extLst>
                    <a:ext uri="{9D8B030D-6E8A-4147-A177-3AD203B41FA5}">
                      <a16:colId xmlns:a16="http://schemas.microsoft.com/office/drawing/2014/main" val="4046203905"/>
                    </a:ext>
                  </a:extLst>
                </a:gridCol>
              </a:tblGrid>
              <a:tr h="303294">
                <a:tc>
                  <a:txBody>
                    <a:bodyPr/>
                    <a:lstStyle/>
                    <a:p>
                      <a:pPr algn="ctr"/>
                      <a:endParaRPr lang="en-GB" sz="1200"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rgbClr val="FF0000"/>
                          </a:solidFill>
                          <a:latin typeface="Century Gothic" panose="020B0502020202020204" pitchFamily="34" charset="0"/>
                          <a:cs typeface="Amatic SC" panose="00000500000000000000" pitchFamily="2" charset="-79"/>
                        </a:rPr>
                        <a:t>Autumn 1</a:t>
                      </a:r>
                      <a:endParaRPr lang="en-GB" sz="1200" dirty="0">
                        <a:solidFill>
                          <a:srgbClr val="FF000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latin typeface="Century Gothic" panose="020B0502020202020204" pitchFamily="34" charset="0"/>
                          <a:cs typeface="Amatic SC" panose="00000500000000000000" pitchFamily="2" charset="-79"/>
                        </a:rPr>
                        <a:t>Autumn 2</a:t>
                      </a:r>
                      <a:endParaRPr lang="en-GB" sz="1200" dirty="0">
                        <a:solidFill>
                          <a:srgbClr val="FF000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dirty="0">
                          <a:solidFill>
                            <a:srgbClr val="FFC000"/>
                          </a:solidFill>
                          <a:latin typeface="Century Gothic" panose="020B0502020202020204" pitchFamily="34" charset="0"/>
                          <a:cs typeface="Amatic SC" panose="00000500000000000000" pitchFamily="2" charset="-79"/>
                        </a:rPr>
                        <a:t>Spring 1</a:t>
                      </a:r>
                      <a:endParaRPr lang="en-GB" sz="1200" dirty="0">
                        <a:solidFill>
                          <a:srgbClr val="FFC00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200" dirty="0">
                          <a:solidFill>
                            <a:srgbClr val="FFC000"/>
                          </a:solidFill>
                          <a:latin typeface="Century Gothic" panose="020B0502020202020204" pitchFamily="34" charset="0"/>
                          <a:cs typeface="Amatic SC" panose="00000500000000000000" pitchFamily="2" charset="-79"/>
                        </a:rPr>
                        <a:t>Spring 2</a:t>
                      </a:r>
                      <a:endParaRPr lang="en-GB" sz="1200" dirty="0">
                        <a:solidFill>
                          <a:srgbClr val="FFC00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200" dirty="0">
                          <a:solidFill>
                            <a:srgbClr val="00B050"/>
                          </a:solidFill>
                          <a:latin typeface="Century Gothic" panose="020B0502020202020204" pitchFamily="34" charset="0"/>
                          <a:cs typeface="Amatic SC" panose="00000500000000000000" pitchFamily="2" charset="-79"/>
                        </a:rPr>
                        <a:t>Summer 1</a:t>
                      </a:r>
                      <a:endParaRPr lang="en-GB" sz="1200" dirty="0">
                        <a:solidFill>
                          <a:srgbClr val="00B05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200" dirty="0">
                          <a:solidFill>
                            <a:srgbClr val="00B050"/>
                          </a:solidFill>
                          <a:latin typeface="Century Gothic" panose="020B0502020202020204" pitchFamily="34" charset="0"/>
                          <a:cs typeface="Amatic SC" panose="00000500000000000000" pitchFamily="2" charset="-79"/>
                        </a:rPr>
                        <a:t>Summer 2</a:t>
                      </a:r>
                      <a:endParaRPr lang="en-GB" sz="1200" dirty="0">
                        <a:solidFill>
                          <a:srgbClr val="00B05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379290">
                <a:tc>
                  <a:txBody>
                    <a:bodyPr/>
                    <a:lstStyle/>
                    <a:p>
                      <a:pPr algn="ctr"/>
                      <a:r>
                        <a:rPr lang="en-US" sz="1200" b="1" dirty="0">
                          <a:latin typeface="Century Gothic" panose="020B0502020202020204" pitchFamily="34" charset="0"/>
                          <a:cs typeface="Amatic SC" panose="00000500000000000000" pitchFamily="2" charset="-79"/>
                        </a:rPr>
                        <a:t>General Themes </a:t>
                      </a:r>
                      <a:endParaRPr lang="en-GB" sz="1200" b="1" dirty="0">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1200" dirty="0" err="1">
                          <a:solidFill>
                            <a:srgbClr val="FF0000"/>
                          </a:solidFill>
                          <a:latin typeface="Century Gothic" panose="020B0502020202020204" pitchFamily="34" charset="0"/>
                          <a:cs typeface="Amatic SC" panose="00000500000000000000" pitchFamily="2" charset="-79"/>
                        </a:rPr>
                        <a:t>Marvellous</a:t>
                      </a:r>
                      <a:r>
                        <a:rPr lang="en-US" sz="1200" dirty="0">
                          <a:solidFill>
                            <a:srgbClr val="FF0000"/>
                          </a:solidFill>
                          <a:latin typeface="Century Gothic" panose="020B0502020202020204" pitchFamily="34" charset="0"/>
                          <a:cs typeface="Amatic SC" panose="00000500000000000000" pitchFamily="2" charset="-79"/>
                        </a:rPr>
                        <a: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latin typeface="Century Gothic" panose="020B0502020202020204" pitchFamily="34" charset="0"/>
                          <a:cs typeface="Amatic SC" panose="00000500000000000000" pitchFamily="2" charset="-79"/>
                        </a:rPr>
                        <a:t>Do you Remember when….? Lets</a:t>
                      </a:r>
                      <a:r>
                        <a:rPr lang="en-US" sz="1200" baseline="0" dirty="0">
                          <a:solidFill>
                            <a:srgbClr val="FF0000"/>
                          </a:solidFill>
                          <a:latin typeface="Century Gothic" panose="020B0502020202020204" pitchFamily="34" charset="0"/>
                          <a:cs typeface="Amatic SC" panose="00000500000000000000" pitchFamily="2" charset="-79"/>
                        </a:rPr>
                        <a:t> celebrate</a:t>
                      </a:r>
                      <a:r>
                        <a:rPr lang="en-US" sz="1200" dirty="0">
                          <a:solidFill>
                            <a:srgbClr val="FF0000"/>
                          </a:solidFill>
                          <a:latin typeface="Century Gothic" panose="020B0502020202020204" pitchFamily="34" charset="0"/>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a:solidFill>
                            <a:srgbClr val="FFC000"/>
                          </a:solidFill>
                          <a:latin typeface="Century Gothic" panose="020B0502020202020204" pitchFamily="34" charset="0"/>
                          <a:cs typeface="Amatic SC" panose="00000500000000000000" pitchFamily="2" charset="-79"/>
                        </a:rPr>
                        <a:t>How big is big?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Century Gothic" panose="020B0502020202020204" pitchFamily="34" charset="0"/>
                          <a:cs typeface="Amatic SC" panose="00000500000000000000" pitchFamily="2" charset="-79"/>
                        </a:rPr>
                        <a:t>Big adventures with Little Feet</a:t>
                      </a:r>
                    </a:p>
                    <a:p>
                      <a:pPr algn="ctr"/>
                      <a:endParaRPr lang="en-US" sz="1200" b="1" dirty="0">
                        <a:solidFill>
                          <a:srgbClr val="FFC00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B050"/>
                          </a:solidFill>
                          <a:latin typeface="Century Gothic" panose="020B0502020202020204" pitchFamily="34" charset="0"/>
                          <a:cs typeface="Amatic SC" panose="00000500000000000000" pitchFamily="2" charset="-79"/>
                        </a:rPr>
                        <a:t>Ready Steady Grow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rgbClr val="00B05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B050"/>
                          </a:solidFill>
                          <a:latin typeface="Century Gothic" panose="020B0502020202020204" pitchFamily="34" charset="0"/>
                          <a:cs typeface="Amatic SC" panose="00000500000000000000" pitchFamily="2" charset="-79"/>
                        </a:rPr>
                        <a:t>I  wonder what's at the Seaside?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514750">
                <a:tc rowSpan="2">
                  <a:txBody>
                    <a:bodyPr/>
                    <a:lstStyle/>
                    <a:p>
                      <a:pPr algn="ctr"/>
                      <a:r>
                        <a:rPr lang="en-US" sz="1200" b="1" dirty="0">
                          <a:latin typeface="Century Gothic" panose="020B0502020202020204" pitchFamily="34" charset="0"/>
                          <a:cs typeface="Amatic SC" panose="00000500000000000000" pitchFamily="2" charset="-79"/>
                        </a:rPr>
                        <a:t>Expressive Arts and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dirty="0">
                        <a:solidFill>
                          <a:schemeClr val="tx1"/>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kern="1200" dirty="0">
                          <a:solidFill>
                            <a:schemeClr val="tx1"/>
                          </a:solidFill>
                          <a:latin typeface="Century Gothic" panose="020B0502020202020204" pitchFamily="34" charset="0"/>
                          <a:ea typeface="+mn-ea"/>
                          <a:cs typeface="+mn-cs"/>
                        </a:rPr>
                        <a:t>Art has the power to transform, to illuminate, to educate, to inspire and motivate.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kern="1200" dirty="0">
                          <a:solidFill>
                            <a:schemeClr val="tx1"/>
                          </a:solidFill>
                          <a:latin typeface="Century Gothic" panose="020B0502020202020204" pitchFamily="34" charset="0"/>
                          <a:ea typeface="+mn-ea"/>
                          <a:cs typeface="+mn-cs"/>
                        </a:rPr>
                        <a:t>We aim to: Develop a love of Music and provide an understanding of this universal language.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dirty="0">
                          <a:solidFill>
                            <a:schemeClr val="tx1"/>
                          </a:solidFill>
                          <a:latin typeface="Century Gothic" panose="020B0502020202020204" pitchFamily="34" charset="0"/>
                        </a:rPr>
                        <a:t>Painting, 3D modelling, messy play, collage, cutting, drama, role play, threading, moving to music, clay sculptures, following music patterns with instruments, singing songs linked to topics, making instruments, percussion.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i="1" dirty="0">
                          <a:latin typeface="Century Gothic" panose="020B0502020202020204" pitchFamily="34" charset="0"/>
                        </a:rPr>
                        <a:t>Work</a:t>
                      </a:r>
                      <a:r>
                        <a:rPr lang="en-US" sz="800" i="1" baseline="0" dirty="0">
                          <a:latin typeface="Century Gothic" panose="020B0502020202020204" pitchFamily="34" charset="0"/>
                        </a:rPr>
                        <a:t> will be displayed in the classroom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i="1" dirty="0">
                          <a:latin typeface="Century Gothic" panose="020B0502020202020204" pitchFamily="34" charset="0"/>
                        </a:rPr>
                        <a:t>lots of  links to Fine Motor Skills. Children to explain their work to others. Children will have opportunities to learn and perform songs, nursery rhymes and poetry linked to their work / interests and passions</a:t>
                      </a:r>
                      <a:r>
                        <a:rPr lang="en-US" sz="900" i="1" dirty="0">
                          <a:latin typeface="Century Gothic" panose="020B0502020202020204" pitchFamily="34" charset="0"/>
                        </a:rPr>
                        <a:t>. </a:t>
                      </a:r>
                      <a:endParaRPr lang="en-GB" sz="900" b="0" i="1" dirty="0">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6">
                  <a:txBody>
                    <a:bodyPr/>
                    <a:lstStyle/>
                    <a:p>
                      <a:pPr algn="ctr"/>
                      <a:r>
                        <a:rPr lang="en-US" sz="800" dirty="0">
                          <a:latin typeface="Century Gothic" panose="020B0502020202020204" pitchFamily="34" charset="0"/>
                        </a:rPr>
                        <a:t>The development of children’s artistic and cultural awareness supports </a:t>
                      </a:r>
                      <a:r>
                        <a:rPr lang="en-US" sz="800" b="1" dirty="0">
                          <a:latin typeface="Century Gothic" panose="020B0502020202020204" pitchFamily="34" charset="0"/>
                        </a:rPr>
                        <a:t>their imagination and creativity</a:t>
                      </a:r>
                      <a:r>
                        <a:rPr lang="en-US" sz="800" dirty="0">
                          <a:latin typeface="Century Gothic" panose="020B0502020202020204" pitchFamily="34" charset="0"/>
                        </a:rPr>
                        <a:t>. It is important that children have regular opportunities to </a:t>
                      </a:r>
                      <a:r>
                        <a:rPr lang="en-US" sz="800" b="1" dirty="0">
                          <a:latin typeface="Century Gothic" panose="020B0502020202020204" pitchFamily="34" charset="0"/>
                        </a:rPr>
                        <a:t>engage with the arts</a:t>
                      </a:r>
                      <a:r>
                        <a:rPr lang="en-US" sz="800" dirty="0">
                          <a:latin typeface="Century Gothic" panose="020B0502020202020204" pitchFamily="34" charset="0"/>
                        </a:rPr>
                        <a:t>, enabling them to explore and play with a wide range of </a:t>
                      </a:r>
                      <a:r>
                        <a:rPr lang="en-US" sz="800" b="1" dirty="0">
                          <a:latin typeface="Century Gothic" panose="020B0502020202020204" pitchFamily="34" charset="0"/>
                        </a:rPr>
                        <a:t>media and materials</a:t>
                      </a:r>
                      <a:r>
                        <a:rPr lang="en-US" sz="800" dirty="0">
                          <a:latin typeface="Century Gothic" panose="020B0502020202020204" pitchFamily="34" charset="0"/>
                        </a:rPr>
                        <a:t>. The quality and variety of what children see, hear and participate in is crucial for developing their understanding, </a:t>
                      </a:r>
                      <a:r>
                        <a:rPr lang="en-US" sz="800" b="1" dirty="0">
                          <a:latin typeface="Century Gothic" panose="020B0502020202020204" pitchFamily="34" charset="0"/>
                        </a:rPr>
                        <a:t>self-expression, vocabulary and ability to communicate through the arts</a:t>
                      </a:r>
                      <a:r>
                        <a:rPr lang="en-US" sz="800" dirty="0">
                          <a:latin typeface="Century Gothic" panose="020B0502020202020204" pitchFamily="34" charset="0"/>
                        </a:rPr>
                        <a:t>. The frequency, repetition and depth of their experiences are fundamental to their progress in interpreting and appreciating what they hear, respond to and observe.</a:t>
                      </a:r>
                    </a:p>
                    <a:p>
                      <a:pPr algn="ctr"/>
                      <a:r>
                        <a:rPr lang="en-US" sz="800" dirty="0">
                          <a:latin typeface="Century Gothic" panose="020B0502020202020204" pitchFamily="34" charset="0"/>
                        </a:rPr>
                        <a:t>Give children an insight into new musical worlds. Invite musicians in to play music to children and talk about it. Encourage children to listen attentively to music. Discuss changes and patterns as a piece of music develops. </a:t>
                      </a:r>
                      <a:endParaRPr lang="en-US" sz="800" dirty="0">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00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00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049813326"/>
                  </a:ext>
                </a:extLst>
              </a:tr>
              <a:tr h="4038081">
                <a:tc vMerge="1">
                  <a:txBody>
                    <a:bodyPr/>
                    <a:lstStyle/>
                    <a:p>
                      <a:pPr algn="ctr"/>
                      <a:r>
                        <a:rPr lang="en-US" sz="2400" b="1">
                          <a:latin typeface="Amatic SC" panose="00000500000000000000" pitchFamily="2" charset="-79"/>
                          <a:cs typeface="Amatic SC" panose="00000500000000000000" pitchFamily="2" charset="-79"/>
                        </a:rPr>
                        <a:t>Expressive Arts and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a:solidFill>
                            <a:schemeClr val="tx1"/>
                          </a:solidFill>
                          <a:latin typeface="+mn-lt"/>
                        </a:rPr>
                        <a:t>Painting, 3D modelling, messy play, collage, cutting, drama, role play, threading, moving to music, clay sculptures, following music patterns with instruments, singing songs linked to topics, making instruments, percussion.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i="1"/>
                        <a:t>Children to produce a piece of art work each half term to be displayed for ‘Celebration wall’ for school / parents  to show how drawings have developed  - lots of  links to Fine Motor Skills. Children to explain their work to others. Children will have opportunities to learn and perform songs, nursery rhymes and poetry linked to their work / interests and passions. </a:t>
                      </a:r>
                      <a:endParaRPr lang="en-GB" sz="800" b="0" i="1">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800" dirty="0">
                          <a:solidFill>
                            <a:schemeClr val="tx1"/>
                          </a:solidFill>
                          <a:latin typeface="Century Gothic" panose="020B0502020202020204" pitchFamily="34" charset="0"/>
                        </a:rPr>
                        <a:t> Join in with songs</a:t>
                      </a:r>
                    </a:p>
                    <a:p>
                      <a:pPr algn="ctr"/>
                      <a:endParaRPr lang="en-GB" sz="800" dirty="0">
                        <a:solidFill>
                          <a:schemeClr val="tx1"/>
                        </a:solidFill>
                        <a:latin typeface="Century Gothic" panose="020B0502020202020204" pitchFamily="34" charset="0"/>
                      </a:endParaRPr>
                    </a:p>
                    <a:p>
                      <a:pPr algn="ctr"/>
                      <a:r>
                        <a:rPr lang="en-GB" sz="800" dirty="0">
                          <a:solidFill>
                            <a:schemeClr val="tx1"/>
                          </a:solidFill>
                          <a:latin typeface="Century Gothic" panose="020B0502020202020204" pitchFamily="34" charset="0"/>
                        </a:rPr>
                        <a:t>beginning to mix colours</a:t>
                      </a:r>
                    </a:p>
                    <a:p>
                      <a:pPr algn="ctr"/>
                      <a:endParaRPr lang="en-GB" sz="800" dirty="0">
                        <a:solidFill>
                          <a:schemeClr val="tx1"/>
                        </a:solidFill>
                        <a:latin typeface="Century Gothic" panose="020B0502020202020204" pitchFamily="34" charset="0"/>
                      </a:endParaRPr>
                    </a:p>
                    <a:p>
                      <a:pPr algn="ctr"/>
                      <a:r>
                        <a:rPr lang="en-GB" sz="800" dirty="0">
                          <a:solidFill>
                            <a:schemeClr val="tx1"/>
                          </a:solidFill>
                          <a:latin typeface="Century Gothic" panose="020B0502020202020204" pitchFamily="34" charset="0"/>
                        </a:rPr>
                        <a:t>Build</a:t>
                      </a:r>
                      <a:r>
                        <a:rPr lang="en-GB" sz="800" baseline="0" dirty="0">
                          <a:solidFill>
                            <a:schemeClr val="tx1"/>
                          </a:solidFill>
                          <a:latin typeface="Century Gothic" panose="020B0502020202020204" pitchFamily="34" charset="0"/>
                        </a:rPr>
                        <a:t> stories around toys (small world) use available props to support role play</a:t>
                      </a:r>
                    </a:p>
                    <a:p>
                      <a:pPr algn="ctr"/>
                      <a:endParaRPr lang="en-GB" sz="800" dirty="0">
                        <a:solidFill>
                          <a:schemeClr val="tx1"/>
                        </a:solidFill>
                        <a:latin typeface="Century Gothic" panose="020B0502020202020204" pitchFamily="34" charset="0"/>
                      </a:endParaRPr>
                    </a:p>
                    <a:p>
                      <a:pPr algn="ctr"/>
                      <a:r>
                        <a:rPr lang="en-GB" sz="800" dirty="0">
                          <a:solidFill>
                            <a:schemeClr val="tx1"/>
                          </a:solidFill>
                          <a:latin typeface="Century Gothic" panose="020B0502020202020204" pitchFamily="34" charset="0"/>
                        </a:rPr>
                        <a:t>Build models using construction equipment.</a:t>
                      </a:r>
                    </a:p>
                    <a:p>
                      <a:pPr algn="ctr"/>
                      <a:endParaRPr lang="en-GB" sz="800" dirty="0">
                        <a:solidFill>
                          <a:schemeClr val="tx1"/>
                        </a:solidFill>
                        <a:latin typeface="Century Gothic" panose="020B0502020202020204" pitchFamily="34" charset="0"/>
                      </a:endParaRPr>
                    </a:p>
                    <a:p>
                      <a:pPr algn="ctr"/>
                      <a:r>
                        <a:rPr lang="en-US" sz="800" dirty="0">
                          <a:latin typeface="Century Gothic" panose="020B0502020202020204" pitchFamily="34" charset="0"/>
                        </a:rPr>
                        <a:t>Junk modelling, take picture of children’s creations and record them explaining what they did.</a:t>
                      </a:r>
                    </a:p>
                    <a:p>
                      <a:pPr algn="ctr"/>
                      <a:endParaRPr lang="en-US" sz="800" dirty="0">
                        <a:latin typeface="Century Gothic" panose="020B0502020202020204" pitchFamily="34" charset="0"/>
                      </a:endParaRPr>
                    </a:p>
                    <a:p>
                      <a:pPr algn="ctr"/>
                      <a:r>
                        <a:rPr lang="en-US" sz="800" dirty="0">
                          <a:latin typeface="Century Gothic" panose="020B0502020202020204" pitchFamily="34" charset="0"/>
                        </a:rPr>
                        <a:t>Exploring sounds and how they can be changed, tapping out of simple rhythms. </a:t>
                      </a:r>
                    </a:p>
                    <a:p>
                      <a:pPr algn="ctr"/>
                      <a:endParaRPr lang="en-US" sz="800" dirty="0">
                        <a:latin typeface="Century Gothic" panose="020B0502020202020204" pitchFamily="34" charset="0"/>
                      </a:endParaRPr>
                    </a:p>
                    <a:p>
                      <a:pPr algn="ctr"/>
                      <a:r>
                        <a:rPr lang="en-US" sz="800" dirty="0">
                          <a:latin typeface="Century Gothic" panose="020B0502020202020204" pitchFamily="34" charset="0"/>
                        </a:rPr>
                        <a:t>Play pitch matching games, humming or</a:t>
                      </a:r>
                      <a:r>
                        <a:rPr lang="en-US" sz="800" baseline="0" dirty="0">
                          <a:latin typeface="Century Gothic" panose="020B0502020202020204" pitchFamily="34" charset="0"/>
                        </a:rPr>
                        <a:t> singing</a:t>
                      </a:r>
                      <a:endParaRPr lang="en-US" sz="800" dirty="0">
                        <a:latin typeface="Century Gothic" panose="020B0502020202020204" pitchFamily="34" charset="0"/>
                      </a:endParaRPr>
                    </a:p>
                    <a:p>
                      <a:pPr algn="ctr"/>
                      <a:endParaRPr lang="en-US" sz="800" dirty="0">
                        <a:latin typeface="Century Gothic" panose="020B0502020202020204" pitchFamily="34" charset="0"/>
                      </a:endParaRPr>
                    </a:p>
                    <a:p>
                      <a:pPr algn="ctr"/>
                      <a:r>
                        <a:rPr lang="en-GB" sz="800" kern="1200" dirty="0">
                          <a:solidFill>
                            <a:schemeClr val="dk1"/>
                          </a:solidFill>
                          <a:effectLst/>
                          <a:latin typeface="Century Gothic" panose="020B0502020202020204" pitchFamily="34" charset="0"/>
                          <a:ea typeface="+mn-ea"/>
                          <a:cs typeface="+mn-cs"/>
                        </a:rPr>
                        <a:t>To draw a self-portrait (enclosing lines): draw definite features</a:t>
                      </a:r>
                    </a:p>
                    <a:p>
                      <a:pPr algn="ctr"/>
                      <a:endParaRPr lang="en-GB" sz="800" kern="1200" dirty="0">
                        <a:solidFill>
                          <a:schemeClr val="dk1"/>
                        </a:solidFill>
                        <a:effectLst/>
                        <a:latin typeface="Century Gothic" panose="020B0502020202020204" pitchFamily="34" charset="0"/>
                        <a:ea typeface="+mn-ea"/>
                        <a:cs typeface="+mn-cs"/>
                      </a:endParaRPr>
                    </a:p>
                    <a:p>
                      <a:pPr algn="ctr"/>
                      <a:r>
                        <a:rPr lang="en-GB" sz="800" kern="1200" dirty="0">
                          <a:solidFill>
                            <a:schemeClr val="dk1"/>
                          </a:solidFill>
                          <a:effectLst/>
                          <a:latin typeface="Century Gothic" panose="020B0502020202020204" pitchFamily="34" charset="0"/>
                          <a:ea typeface="+mn-ea"/>
                          <a:cs typeface="+mn-cs"/>
                        </a:rPr>
                        <a:t>Feelings: taking photos of children acting out emotions </a:t>
                      </a:r>
                    </a:p>
                    <a:p>
                      <a:pPr algn="ctr"/>
                      <a:endParaRPr lang="en-GB" sz="800" kern="1200" dirty="0">
                        <a:solidFill>
                          <a:schemeClr val="dk1"/>
                        </a:solidFill>
                        <a:effectLst/>
                        <a:latin typeface="Century Gothic" panose="020B050202020202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800" dirty="0">
                          <a:solidFill>
                            <a:schemeClr val="tx1"/>
                          </a:solidFill>
                          <a:latin typeface="Century Gothic" panose="020B0502020202020204" pitchFamily="34" charset="0"/>
                        </a:rPr>
                        <a:t>Invent, design and create a new toy</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800" dirty="0">
                          <a:solidFill>
                            <a:schemeClr val="tx1"/>
                          </a:solidFill>
                          <a:latin typeface="Century Gothic" panose="020B0502020202020204" pitchFamily="34" charset="0"/>
                        </a:rPr>
                        <a:t>Use different textures and materials to make firework</a:t>
                      </a:r>
                      <a:r>
                        <a:rPr lang="en-GB" sz="800" baseline="0" dirty="0">
                          <a:solidFill>
                            <a:schemeClr val="tx1"/>
                          </a:solidFill>
                          <a:latin typeface="Century Gothic" panose="020B0502020202020204" pitchFamily="34" charset="0"/>
                        </a:rPr>
                        <a:t> pictures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800" dirty="0">
                          <a:solidFill>
                            <a:schemeClr val="tx1"/>
                          </a:solidFill>
                          <a:latin typeface="Century Gothic" panose="020B0502020202020204" pitchFamily="34" charset="0"/>
                        </a:rPr>
                        <a:t>Listen to music and make their own dances in response.</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800" dirty="0">
                          <a:solidFill>
                            <a:schemeClr val="tx1"/>
                          </a:solidFill>
                          <a:latin typeface="Century Gothic" panose="020B0502020202020204" pitchFamily="34" charset="0"/>
                        </a:rPr>
                        <a:t>Watch performances: ballet, musical, orchestra </a:t>
                      </a:r>
                    </a:p>
                    <a:p>
                      <a:pPr algn="ctr">
                        <a:lnSpc>
                          <a:spcPct val="107000"/>
                        </a:lnSpc>
                        <a:spcAft>
                          <a:spcPts val="800"/>
                        </a:spcAft>
                      </a:pPr>
                      <a:r>
                        <a:rPr lang="en-US" sz="800" dirty="0">
                          <a:latin typeface="Century Gothic" panose="020B0502020202020204" pitchFamily="34" charset="0"/>
                        </a:rPr>
                        <a:t>Christmas decorations, Christmas cards, Divas, Christmas songs/poems</a:t>
                      </a:r>
                      <a:endParaRPr lang="en-GB" sz="800" dirty="0">
                        <a:solidFill>
                          <a:schemeClr val="tx1"/>
                        </a:solidFill>
                        <a:latin typeface="Century Gothic" panose="020B0502020202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800" dirty="0">
                          <a:solidFill>
                            <a:schemeClr val="tx1"/>
                          </a:solidFill>
                          <a:latin typeface="Century Gothic" panose="020B0502020202020204" pitchFamily="34" charset="0"/>
                        </a:rPr>
                        <a:t> </a:t>
                      </a:r>
                      <a:r>
                        <a:rPr lang="en-US" sz="800" dirty="0">
                          <a:latin typeface="Century Gothic" panose="020B0502020202020204" pitchFamily="34" charset="0"/>
                        </a:rPr>
                        <a:t>The use of story maps, props, puppets &amp; story bags will encourage children to retell, invent and adapt stories.</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solidFill>
                            <a:schemeClr val="tx1"/>
                          </a:solidFill>
                          <a:latin typeface="Century Gothic" panose="020B0502020202020204" pitchFamily="34" charset="0"/>
                        </a:rPr>
                        <a:t>Shadow Puppets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latin typeface="Century Gothic" panose="020B0502020202020204" pitchFamily="34" charset="0"/>
                        </a:rPr>
                        <a:t>Teach children different techniques for joining materials, such as how to use adhesive tape and different sorts of glue</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800" dirty="0">
                        <a:latin typeface="Century Gothic" panose="020B0502020202020204" pitchFamily="34"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latin typeface="Century Gothic" panose="020B0502020202020204" pitchFamily="34" charset="0"/>
                        </a:rPr>
                        <a:t>Role Play of The Nativity </a:t>
                      </a:r>
                    </a:p>
                    <a:p>
                      <a:pPr algn="ctr"/>
                      <a:endParaRPr lang="en-US" sz="800" kern="1200" dirty="0">
                        <a:solidFill>
                          <a:schemeClr val="dk1"/>
                        </a:solidFill>
                        <a:effectLst/>
                        <a:latin typeface="Century Gothic" panose="020B0502020202020204" pitchFamily="34" charset="0"/>
                        <a:ea typeface="+mn-ea"/>
                        <a:cs typeface="+mn-cs"/>
                      </a:endParaRPr>
                    </a:p>
                    <a:p>
                      <a:pPr algn="ctr"/>
                      <a:r>
                        <a:rPr lang="en-GB" sz="800" kern="1200" dirty="0">
                          <a:solidFill>
                            <a:schemeClr val="dk1"/>
                          </a:solidFill>
                          <a:effectLst/>
                          <a:latin typeface="Century Gothic" panose="020B0502020202020204" pitchFamily="34" charset="0"/>
                          <a:ea typeface="+mn-ea"/>
                          <a:cs typeface="+mn-cs"/>
                        </a:rPr>
                        <a:t>Music: Christmas Songs</a:t>
                      </a:r>
                    </a:p>
                    <a:p>
                      <a:pPr algn="ctr"/>
                      <a:endParaRPr lang="en-GB" sz="800" kern="1200" dirty="0">
                        <a:solidFill>
                          <a:schemeClr val="dk1"/>
                        </a:solidFill>
                        <a:effectLst/>
                        <a:latin typeface="Century Gothic" panose="020B050202020202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GB" sz="800" dirty="0">
                          <a:solidFill>
                            <a:schemeClr val="tx1"/>
                          </a:solidFill>
                          <a:latin typeface="Century Gothic" panose="020B0502020202020204" pitchFamily="34" charset="0"/>
                        </a:rPr>
                        <a:t>Van</a:t>
                      </a:r>
                      <a:r>
                        <a:rPr lang="en-GB" sz="800" baseline="0" dirty="0">
                          <a:solidFill>
                            <a:schemeClr val="tx1"/>
                          </a:solidFill>
                          <a:latin typeface="Century Gothic" panose="020B0502020202020204" pitchFamily="34" charset="0"/>
                        </a:rPr>
                        <a:t> Gogh Starry Night: I can produce a piece of artwork using an artists style as a stimulus</a:t>
                      </a:r>
                    </a:p>
                    <a:p>
                      <a:pPr algn="ctr">
                        <a:lnSpc>
                          <a:spcPct val="107000"/>
                        </a:lnSpc>
                        <a:spcAft>
                          <a:spcPts val="800"/>
                        </a:spcAft>
                      </a:pPr>
                      <a:r>
                        <a:rPr lang="en-GB" sz="800" baseline="0" dirty="0">
                          <a:solidFill>
                            <a:schemeClr val="tx1"/>
                          </a:solidFill>
                          <a:latin typeface="Century Gothic" panose="020B0502020202020204" pitchFamily="34" charset="0"/>
                        </a:rPr>
                        <a:t>I can explore how colour can be changed</a:t>
                      </a:r>
                    </a:p>
                    <a:p>
                      <a:pPr algn="ctr">
                        <a:lnSpc>
                          <a:spcPct val="107000"/>
                        </a:lnSpc>
                        <a:spcAft>
                          <a:spcPts val="800"/>
                        </a:spcAft>
                      </a:pPr>
                      <a:r>
                        <a:rPr lang="en-GB" sz="800" baseline="0" dirty="0">
                          <a:solidFill>
                            <a:schemeClr val="tx1"/>
                          </a:solidFill>
                          <a:latin typeface="Century Gothic" panose="020B0502020202020204" pitchFamily="34" charset="0"/>
                        </a:rPr>
                        <a:t>I can talk about a famous artist</a:t>
                      </a:r>
                      <a:r>
                        <a:rPr lang="en-GB" sz="800" dirty="0">
                          <a:solidFill>
                            <a:schemeClr val="tx1"/>
                          </a:solidFill>
                          <a:latin typeface="Century Gothic" panose="020B0502020202020204" pitchFamily="34" charset="0"/>
                        </a:rPr>
                        <a:t>.</a:t>
                      </a:r>
                    </a:p>
                    <a:p>
                      <a:pPr algn="ctr">
                        <a:lnSpc>
                          <a:spcPct val="107000"/>
                        </a:lnSpc>
                        <a:spcAft>
                          <a:spcPts val="800"/>
                        </a:spcAft>
                      </a:pPr>
                      <a:r>
                        <a:rPr lang="en-GB" sz="800" kern="1200" dirty="0">
                          <a:solidFill>
                            <a:schemeClr val="dk1"/>
                          </a:solidFill>
                          <a:effectLst/>
                          <a:latin typeface="Century Gothic" panose="020B0502020202020204" pitchFamily="34" charset="0"/>
                          <a:ea typeface="+mn-ea"/>
                          <a:cs typeface="+mn-cs"/>
                        </a:rPr>
                        <a:t>Artist: Jackson Pollock Exploring dripping, pouring and splattering to create abstract art. </a:t>
                      </a:r>
                      <a:endParaRPr lang="en-GB" sz="800" dirty="0">
                        <a:solidFill>
                          <a:schemeClr val="tx1"/>
                        </a:solidFill>
                        <a:latin typeface="Century Gothic" panose="020B0502020202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800" kern="1200" dirty="0">
                          <a:solidFill>
                            <a:schemeClr val="dk1"/>
                          </a:solidFill>
                          <a:effectLst/>
                          <a:latin typeface="Century Gothic" panose="020B0502020202020204" pitchFamily="34" charset="0"/>
                          <a:ea typeface="+mn-ea"/>
                          <a:cs typeface="+mn-cs"/>
                        </a:rPr>
                        <a:t>Building rockets - choosing 3D recycling shapes / different methods of attachment.</a:t>
                      </a:r>
                    </a:p>
                    <a:p>
                      <a:pPr algn="ctr">
                        <a:lnSpc>
                          <a:spcPct val="107000"/>
                        </a:lnSpc>
                        <a:spcAft>
                          <a:spcPts val="800"/>
                        </a:spcAft>
                      </a:pPr>
                      <a:endParaRPr lang="en-GB" sz="800" dirty="0">
                        <a:solidFill>
                          <a:schemeClr val="tx1"/>
                        </a:solidFill>
                        <a:latin typeface="Century Gothic" panose="020B0502020202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dirty="0">
                          <a:latin typeface="Century Gothic" panose="020B0502020202020204" pitchFamily="34" charset="0"/>
                        </a:rPr>
                        <a:t>Making lanterns, Chinese writing, puppet making, Chinese music and composition</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800" kern="1200" dirty="0">
                          <a:solidFill>
                            <a:schemeClr val="dk1"/>
                          </a:solidFill>
                          <a:effectLst/>
                          <a:latin typeface="Century Gothic" panose="020B0502020202020204" pitchFamily="34" charset="0"/>
                          <a:ea typeface="+mn-ea"/>
                          <a:cs typeface="+mn-cs"/>
                        </a:rPr>
                        <a:t>I can recognise, create and describe pattern:</a:t>
                      </a:r>
                      <a:r>
                        <a:rPr lang="en-GB" sz="800" kern="1200" baseline="0" dirty="0">
                          <a:solidFill>
                            <a:schemeClr val="dk1"/>
                          </a:solidFill>
                          <a:effectLst/>
                          <a:latin typeface="Century Gothic" panose="020B0502020202020204" pitchFamily="34" charset="0"/>
                          <a:ea typeface="+mn-ea"/>
                          <a:cs typeface="+mn-cs"/>
                        </a:rPr>
                        <a:t> fruits and veg</a:t>
                      </a:r>
                      <a:endParaRPr lang="en-GB" sz="800" kern="1200" dirty="0">
                        <a:solidFill>
                          <a:schemeClr val="dk1"/>
                        </a:solidFill>
                        <a:effectLst/>
                        <a:latin typeface="Century Gothic" panose="020B0502020202020204" pitchFamily="34" charset="0"/>
                        <a:ea typeface="+mn-ea"/>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latin typeface="Century Gothic" panose="020B0502020202020204" pitchFamily="34" charset="0"/>
                        </a:rPr>
                        <a:t>. </a:t>
                      </a:r>
                      <a:r>
                        <a:rPr lang="en-GB" sz="800" kern="1200" dirty="0">
                          <a:solidFill>
                            <a:schemeClr val="dk1"/>
                          </a:solidFill>
                          <a:effectLst/>
                          <a:latin typeface="Century Gothic" panose="020B0502020202020204" pitchFamily="34" charset="0"/>
                          <a:ea typeface="+mn-ea"/>
                          <a:cs typeface="+mn-cs"/>
                        </a:rPr>
                        <a:t>I can combine media to make a collage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800" dirty="0">
                          <a:latin typeface="Century Gothic" panose="020B0502020202020204" pitchFamily="34" charset="0"/>
                        </a:rPr>
                        <a:t>Junk modelling, houses, bridges boats and transport. </a:t>
                      </a:r>
                    </a:p>
                    <a:p>
                      <a:pPr algn="ctr"/>
                      <a:endParaRPr lang="en-US" sz="800" dirty="0">
                        <a:solidFill>
                          <a:schemeClr val="tx1"/>
                        </a:solidFill>
                        <a:latin typeface="Century Gothic" panose="020B0502020202020204" pitchFamily="34" charset="0"/>
                      </a:endParaRPr>
                    </a:p>
                    <a:p>
                      <a:pPr algn="ctr"/>
                      <a:r>
                        <a:rPr lang="en-US" sz="800" dirty="0">
                          <a:latin typeface="Century Gothic" panose="020B0502020202020204" pitchFamily="34" charset="0"/>
                        </a:rPr>
                        <a:t>Provide children with a range of materials for children to construct with.</a:t>
                      </a:r>
                    </a:p>
                    <a:p>
                      <a:pPr algn="ctr"/>
                      <a:endParaRPr lang="en-US" sz="800" dirty="0">
                        <a:solidFill>
                          <a:schemeClr val="tx1"/>
                        </a:solidFill>
                        <a:latin typeface="Century Gothic" panose="020B0502020202020204" pitchFamily="34" charset="0"/>
                      </a:endParaRPr>
                    </a:p>
                    <a:p>
                      <a:pPr algn="ctr"/>
                      <a:r>
                        <a:rPr lang="en-US" sz="800" dirty="0">
                          <a:solidFill>
                            <a:schemeClr val="tx1"/>
                          </a:solidFill>
                          <a:latin typeface="Century Gothic" panose="020B0502020202020204" pitchFamily="34" charset="0"/>
                        </a:rPr>
                        <a:t>Create collaboratively: making 3d ladybird shells: papier</a:t>
                      </a:r>
                      <a:r>
                        <a:rPr lang="en-US" sz="800" baseline="0" dirty="0">
                          <a:solidFill>
                            <a:schemeClr val="tx1"/>
                          </a:solidFill>
                          <a:latin typeface="Century Gothic" panose="020B0502020202020204" pitchFamily="34" charset="0"/>
                        </a:rPr>
                        <a:t> </a:t>
                      </a:r>
                      <a:r>
                        <a:rPr lang="en-US" sz="800" dirty="0" err="1">
                          <a:solidFill>
                            <a:schemeClr val="tx1"/>
                          </a:solidFill>
                          <a:latin typeface="Century Gothic" panose="020B0502020202020204" pitchFamily="34" charset="0"/>
                        </a:rPr>
                        <a:t>mache</a:t>
                      </a:r>
                      <a:r>
                        <a:rPr lang="en-US" sz="800" dirty="0">
                          <a:solidFill>
                            <a:schemeClr val="tx1"/>
                          </a:solidFill>
                          <a:latin typeface="Century Gothic" panose="020B0502020202020204" pitchFamily="34" charset="0"/>
                        </a:rPr>
                        <a:t>:</a:t>
                      </a:r>
                      <a:r>
                        <a:rPr lang="en-US" sz="800" baseline="0" dirty="0">
                          <a:solidFill>
                            <a:schemeClr val="tx1"/>
                          </a:solidFill>
                          <a:latin typeface="Century Gothic" panose="020B0502020202020204" pitchFamily="34" charset="0"/>
                        </a:rPr>
                        <a:t> working in pairs</a:t>
                      </a:r>
                    </a:p>
                    <a:p>
                      <a:pPr algn="ctr">
                        <a:lnSpc>
                          <a:spcPct val="107000"/>
                        </a:lnSpc>
                        <a:spcAft>
                          <a:spcPts val="800"/>
                        </a:spcAft>
                      </a:pPr>
                      <a:endParaRPr lang="en-GB" sz="800" dirty="0">
                        <a:solidFill>
                          <a:schemeClr val="tx1"/>
                        </a:solidFill>
                        <a:latin typeface="Century Gothic" panose="020B0502020202020204" pitchFamily="34" charset="0"/>
                      </a:endParaRPr>
                    </a:p>
                    <a:p>
                      <a:pPr algn="ctr">
                        <a:lnSpc>
                          <a:spcPct val="107000"/>
                        </a:lnSpc>
                        <a:spcAft>
                          <a:spcPts val="800"/>
                        </a:spcAft>
                      </a:pPr>
                      <a:endParaRPr lang="en-GB" sz="800" dirty="0">
                        <a:solidFill>
                          <a:schemeClr val="tx1"/>
                        </a:solidFill>
                        <a:latin typeface="Century Gothic" panose="020B0502020202020204" pitchFamily="34" charset="0"/>
                      </a:endParaRPr>
                    </a:p>
                    <a:p>
                      <a:pPr algn="ctr">
                        <a:lnSpc>
                          <a:spcPct val="107000"/>
                        </a:lnSpc>
                        <a:spcAft>
                          <a:spcPts val="800"/>
                        </a:spcAft>
                      </a:pPr>
                      <a:endParaRPr lang="en-GB" sz="800" dirty="0">
                        <a:solidFill>
                          <a:schemeClr val="tx1"/>
                        </a:solidFill>
                        <a:latin typeface="Century Gothic" panose="020B0502020202020204" pitchFamily="34"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800" dirty="0">
                        <a:solidFill>
                          <a:schemeClr val="tx1"/>
                        </a:solidFill>
                        <a:latin typeface="Century Gothic" panose="020B0502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800"/>
                        </a:spcAft>
                      </a:pPr>
                      <a:r>
                        <a:rPr lang="en-GB" sz="800" dirty="0">
                          <a:solidFill>
                            <a:schemeClr val="tx1"/>
                          </a:solidFill>
                          <a:latin typeface="Century Gothic" panose="020B0502020202020204" pitchFamily="34" charset="0"/>
                        </a:rPr>
                        <a:t>Make different textures; make  patterns using different colours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800" dirty="0">
                          <a:solidFill>
                            <a:schemeClr val="tx1"/>
                          </a:solidFill>
                          <a:latin typeface="Century Gothic" panose="020B0502020202020204" pitchFamily="34" charset="0"/>
                        </a:rPr>
                        <a:t>Children will explore ways to protect the growing of plants by designing scarecrows.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dirty="0">
                          <a:latin typeface="Century Gothic" panose="020B0502020202020204" pitchFamily="34" charset="0"/>
                        </a:rPr>
                        <a:t>Mother’s Day crafts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dirty="0">
                          <a:latin typeface="Century Gothic" panose="020B0502020202020204" pitchFamily="34" charset="0"/>
                        </a:rPr>
                        <a:t>Artwork themed observation drawings of plants, flowers, fruit and veg.</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dirty="0">
                          <a:latin typeface="Century Gothic" panose="020B0502020202020204" pitchFamily="34" charset="0"/>
                        </a:rPr>
                        <a:t>Making fruit kebabs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dirty="0">
                          <a:latin typeface="Century Gothic" panose="020B0502020202020204" pitchFamily="34" charset="0"/>
                        </a:rPr>
                        <a:t>Encourage children to create their own music.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dirty="0">
                          <a:latin typeface="Century Gothic" panose="020B0502020202020204" pitchFamily="34" charset="0"/>
                        </a:rPr>
                        <a:t>Easter crafts printing, patterns on Easter eggs</a:t>
                      </a:r>
                      <a:endParaRPr lang="en-US" sz="800" dirty="0">
                        <a:solidFill>
                          <a:schemeClr val="tx1"/>
                        </a:solidFill>
                        <a:latin typeface="Century Gothic" panose="020B0502020202020204" pitchFamily="34" charset="0"/>
                      </a:endParaRPr>
                    </a:p>
                    <a:p>
                      <a:pPr algn="ctr">
                        <a:lnSpc>
                          <a:spcPct val="107000"/>
                        </a:lnSpc>
                        <a:spcAft>
                          <a:spcPts val="800"/>
                        </a:spcAft>
                      </a:pPr>
                      <a:r>
                        <a:rPr lang="en-US" sz="800" dirty="0">
                          <a:solidFill>
                            <a:schemeClr val="tx1"/>
                          </a:solidFill>
                          <a:latin typeface="Century Gothic" panose="020B0502020202020204" pitchFamily="34" charset="0"/>
                        </a:rPr>
                        <a:t>Rubbings of leaves/plants</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800" dirty="0">
                        <a:solidFill>
                          <a:schemeClr val="tx1"/>
                        </a:solidFill>
                        <a:latin typeface="Century Gothic" panose="020B0502020202020204" pitchFamily="34"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800" kern="1200" dirty="0">
                        <a:solidFill>
                          <a:schemeClr val="dk1"/>
                        </a:solidFill>
                        <a:effectLst/>
                        <a:latin typeface="Century Gothic" panose="020B0502020202020204" pitchFamily="34" charset="0"/>
                        <a:ea typeface="+mn-ea"/>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800" kern="1200" dirty="0">
                          <a:solidFill>
                            <a:schemeClr val="dk1"/>
                          </a:solidFill>
                          <a:effectLst/>
                          <a:latin typeface="Century Gothic" panose="020B0502020202020204" pitchFamily="34" charset="0"/>
                          <a:ea typeface="+mn-ea"/>
                          <a:cs typeface="+mn-cs"/>
                        </a:rPr>
                        <a:t>Andy Goldsworthy</a:t>
                      </a:r>
                      <a:r>
                        <a:rPr lang="en-GB" sz="800" kern="1200" baseline="0" dirty="0">
                          <a:solidFill>
                            <a:schemeClr val="dk1"/>
                          </a:solidFill>
                          <a:effectLst/>
                          <a:latin typeface="Century Gothic" panose="020B0502020202020204" pitchFamily="34" charset="0"/>
                          <a:ea typeface="+mn-ea"/>
                          <a:cs typeface="+mn-cs"/>
                        </a:rPr>
                        <a:t> natural art</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800" kern="1200" baseline="0" dirty="0">
                        <a:solidFill>
                          <a:schemeClr val="dk1"/>
                        </a:solidFill>
                        <a:effectLst/>
                        <a:latin typeface="Century Gothic" panose="020B0502020202020204" pitchFamily="34" charset="0"/>
                        <a:ea typeface="+mn-ea"/>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800" kern="1200" baseline="0" dirty="0">
                          <a:solidFill>
                            <a:schemeClr val="dk1"/>
                          </a:solidFill>
                          <a:effectLst/>
                          <a:latin typeface="Century Gothic" panose="020B0502020202020204" pitchFamily="34" charset="0"/>
                          <a:ea typeface="+mn-ea"/>
                          <a:cs typeface="+mn-cs"/>
                        </a:rPr>
                        <a:t>Flower tile- clay</a:t>
                      </a:r>
                      <a:endParaRPr lang="en-GB" sz="800" kern="1200" dirty="0">
                        <a:solidFill>
                          <a:schemeClr val="dk1"/>
                        </a:solidFill>
                        <a:effectLst/>
                        <a:latin typeface="Century Gothic" panose="020B0502020202020204" pitchFamily="34" charset="0"/>
                        <a:ea typeface="+mn-ea"/>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800" dirty="0">
                        <a:solidFill>
                          <a:schemeClr val="tx1"/>
                        </a:solidFill>
                        <a:latin typeface="Century Gothic" panose="020B0502020202020204" pitchFamily="34"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800" kern="1200" dirty="0">
                          <a:solidFill>
                            <a:schemeClr val="dk1"/>
                          </a:solidFill>
                          <a:effectLst/>
                          <a:latin typeface="Century Gothic" panose="020B0502020202020204" pitchFamily="34" charset="0"/>
                          <a:ea typeface="+mn-ea"/>
                          <a:cs typeface="+mn-cs"/>
                        </a:rPr>
                        <a:t>Drama conventions through literacy</a:t>
                      </a:r>
                      <a:endParaRPr lang="en-US" sz="800" dirty="0">
                        <a:latin typeface="Century Gothic" panose="020B0502020202020204" pitchFamily="34"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800" baseline="0" dirty="0">
                        <a:solidFill>
                          <a:schemeClr val="tx1"/>
                        </a:solidFill>
                        <a:latin typeface="Century Gothic" panose="020B0502020202020204" pitchFamily="34" charset="0"/>
                      </a:endParaRPr>
                    </a:p>
                    <a:p>
                      <a:pPr algn="ctr"/>
                      <a:endParaRPr lang="en-GB" sz="800" dirty="0">
                        <a:solidFill>
                          <a:schemeClr val="tx1"/>
                        </a:solidFill>
                        <a:latin typeface="Century Gothic" panose="020B0502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800" dirty="0">
                          <a:latin typeface="Century Gothic" panose="020B0502020202020204" pitchFamily="34" charset="0"/>
                        </a:rPr>
                        <a:t>Water pictures, collage, shading by adding black or white, </a:t>
                      </a:r>
                      <a:r>
                        <a:rPr lang="en-US" sz="800" dirty="0" err="1">
                          <a:latin typeface="Century Gothic" panose="020B0502020202020204" pitchFamily="34" charset="0"/>
                        </a:rPr>
                        <a:t>colour</a:t>
                      </a:r>
                      <a:r>
                        <a:rPr lang="en-US" sz="800" dirty="0">
                          <a:latin typeface="Century Gothic" panose="020B0502020202020204" pitchFamily="34" charset="0"/>
                        </a:rPr>
                        <a:t> mixing for beach huts, making passports. </a:t>
                      </a:r>
                    </a:p>
                    <a:p>
                      <a:pPr algn="ctr"/>
                      <a:endParaRPr lang="en-US" sz="800" dirty="0">
                        <a:solidFill>
                          <a:schemeClr val="tx1"/>
                        </a:solidFill>
                        <a:latin typeface="Century Gothic" panose="020B0502020202020204" pitchFamily="34" charset="0"/>
                      </a:endParaRPr>
                    </a:p>
                    <a:p>
                      <a:pPr algn="ctr"/>
                      <a:r>
                        <a:rPr lang="en-US" sz="800" dirty="0" err="1">
                          <a:latin typeface="Century Gothic" panose="020B0502020202020204" pitchFamily="34" charset="0"/>
                        </a:rPr>
                        <a:t>Colour</a:t>
                      </a:r>
                      <a:r>
                        <a:rPr lang="en-US" sz="800" dirty="0">
                          <a:latin typeface="Century Gothic" panose="020B0502020202020204" pitchFamily="34" charset="0"/>
                        </a:rPr>
                        <a:t> mixing – underwater pictures. </a:t>
                      </a:r>
                    </a:p>
                    <a:p>
                      <a:pPr algn="ctr"/>
                      <a:endParaRPr lang="en-US" sz="800" dirty="0">
                        <a:solidFill>
                          <a:schemeClr val="tx1"/>
                        </a:solidFill>
                        <a:latin typeface="Century Gothic" panose="020B0502020202020204" pitchFamily="34" charset="0"/>
                      </a:endParaRPr>
                    </a:p>
                    <a:p>
                      <a:pPr algn="ctr"/>
                      <a:r>
                        <a:rPr lang="en-US" sz="800" dirty="0">
                          <a:solidFill>
                            <a:schemeClr val="tx1"/>
                          </a:solidFill>
                          <a:latin typeface="Century Gothic" panose="020B0502020202020204" pitchFamily="34" charset="0"/>
                        </a:rPr>
                        <a:t>Father’s </a:t>
                      </a:r>
                    </a:p>
                    <a:p>
                      <a:pPr algn="ctr"/>
                      <a:r>
                        <a:rPr lang="en-US" sz="800" dirty="0">
                          <a:solidFill>
                            <a:schemeClr val="tx1"/>
                          </a:solidFill>
                          <a:latin typeface="Century Gothic" panose="020B0502020202020204" pitchFamily="34" charset="0"/>
                        </a:rPr>
                        <a:t>Day Crafts </a:t>
                      </a:r>
                    </a:p>
                    <a:p>
                      <a:pPr algn="ctr"/>
                      <a:endParaRPr lang="en-US" sz="800" dirty="0">
                        <a:solidFill>
                          <a:schemeClr val="tx1"/>
                        </a:solidFill>
                        <a:latin typeface="Century Gothic" panose="020B0502020202020204" pitchFamily="34" charset="0"/>
                      </a:endParaRPr>
                    </a:p>
                    <a:p>
                      <a:pPr algn="ctr"/>
                      <a:r>
                        <a:rPr lang="en-US" sz="800" dirty="0">
                          <a:solidFill>
                            <a:schemeClr val="tx1"/>
                          </a:solidFill>
                          <a:latin typeface="Century Gothic" panose="020B0502020202020204" pitchFamily="34" charset="0"/>
                        </a:rPr>
                        <a:t>Making boat models</a:t>
                      </a:r>
                      <a:r>
                        <a:rPr lang="en-US" sz="800" baseline="0" dirty="0">
                          <a:solidFill>
                            <a:schemeClr val="tx1"/>
                          </a:solidFill>
                          <a:latin typeface="Century Gothic" panose="020B0502020202020204" pitchFamily="34" charset="0"/>
                        </a:rPr>
                        <a:t> from recycled materials: link to keeping our sea clean</a:t>
                      </a:r>
                    </a:p>
                    <a:p>
                      <a:pPr algn="ctr"/>
                      <a:endParaRPr lang="en-US" sz="800" baseline="0" dirty="0">
                        <a:solidFill>
                          <a:schemeClr val="tx1"/>
                        </a:solidFill>
                        <a:latin typeface="Century Gothic" panose="020B0502020202020204" pitchFamily="34" charset="0"/>
                      </a:endParaRPr>
                    </a:p>
                    <a:p>
                      <a:pPr algn="ctr"/>
                      <a:r>
                        <a:rPr lang="en-US" sz="800" baseline="0" dirty="0">
                          <a:solidFill>
                            <a:schemeClr val="tx1"/>
                          </a:solidFill>
                          <a:latin typeface="Century Gothic" panose="020B0502020202020204" pitchFamily="34" charset="0"/>
                        </a:rPr>
                        <a:t>Using clay to make a coil snail (link to the snail and the whale)</a:t>
                      </a:r>
                    </a:p>
                    <a:p>
                      <a:pPr algn="ctr"/>
                      <a:endParaRPr lang="en-US" sz="800" baseline="0" dirty="0">
                        <a:solidFill>
                          <a:schemeClr val="tx1"/>
                        </a:solidFill>
                        <a:latin typeface="Century Gothic" panose="020B0502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800" kern="1200" dirty="0">
                          <a:solidFill>
                            <a:schemeClr val="dk1"/>
                          </a:solidFill>
                          <a:effectLst/>
                          <a:latin typeface="Century Gothic" panose="020B0502020202020204" pitchFamily="34" charset="0"/>
                          <a:ea typeface="+mn-ea"/>
                          <a:cs typeface="+mn-cs"/>
                        </a:rPr>
                        <a:t>Drama conventions through literacy</a:t>
                      </a:r>
                      <a:endParaRPr lang="en-US" sz="800" dirty="0">
                        <a:latin typeface="Century Gothic" panose="020B0502020202020204" pitchFamily="34" charset="0"/>
                      </a:endParaRPr>
                    </a:p>
                    <a:p>
                      <a:pPr algn="ctr"/>
                      <a:endParaRPr lang="en-GB" sz="800" dirty="0">
                        <a:solidFill>
                          <a:schemeClr val="tx1"/>
                        </a:solidFill>
                        <a:latin typeface="Century Gothic" panose="020B0502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2" name="Picture 1">
            <a:extLst>
              <a:ext uri="{FF2B5EF4-FFF2-40B4-BE49-F238E27FC236}">
                <a16:creationId xmlns:a16="http://schemas.microsoft.com/office/drawing/2014/main" id="{5A8C4579-8078-4DA7-8EB9-A9BC2F8F768D}"/>
              </a:ext>
            </a:extLst>
          </p:cNvPr>
          <p:cNvPicPr>
            <a:picLocks noChangeAspect="1"/>
          </p:cNvPicPr>
          <p:nvPr/>
        </p:nvPicPr>
        <p:blipFill>
          <a:blip r:embed="rId2"/>
          <a:stretch>
            <a:fillRect/>
          </a:stretch>
        </p:blipFill>
        <p:spPr>
          <a:xfrm>
            <a:off x="705342" y="90189"/>
            <a:ext cx="682811" cy="688908"/>
          </a:xfrm>
          <a:prstGeom prst="rect">
            <a:avLst/>
          </a:prstGeom>
        </p:spPr>
      </p:pic>
    </p:spTree>
    <p:extLst>
      <p:ext uri="{BB962C8B-B14F-4D97-AF65-F5344CB8AC3E}">
        <p14:creationId xmlns:p14="http://schemas.microsoft.com/office/powerpoint/2010/main" val="1583067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563907"/>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Century Gothic" panose="020B0502020202020204" pitchFamily="34" charset="0"/>
                <a:cs typeface="Amatic SC" panose="00000500000000000000" pitchFamily="2" charset="-79"/>
              </a:rPr>
              <a:t>Reception Long Term Plan 23-24</a:t>
            </a:r>
            <a:endParaRPr lang="en-GB" sz="3600" b="1" dirty="0">
              <a:latin typeface="Century Gothic" panose="020B0502020202020204" pitchFamily="34" charset="0"/>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254371910"/>
              </p:ext>
            </p:extLst>
          </p:nvPr>
        </p:nvGraphicFramePr>
        <p:xfrm>
          <a:off x="366318" y="960120"/>
          <a:ext cx="11459364" cy="5242560"/>
        </p:xfrm>
        <a:graphic>
          <a:graphicData uri="http://schemas.openxmlformats.org/drawingml/2006/table">
            <a:tbl>
              <a:tblPr firstRow="1" bandRow="1">
                <a:tableStyleId>{5C22544A-7EE6-4342-B048-85BDC9FD1C3A}</a:tableStyleId>
              </a:tblPr>
              <a:tblGrid>
                <a:gridCol w="1682603">
                  <a:extLst>
                    <a:ext uri="{9D8B030D-6E8A-4147-A177-3AD203B41FA5}">
                      <a16:colId xmlns:a16="http://schemas.microsoft.com/office/drawing/2014/main" val="385991600"/>
                    </a:ext>
                  </a:extLst>
                </a:gridCol>
                <a:gridCol w="1591501">
                  <a:extLst>
                    <a:ext uri="{9D8B030D-6E8A-4147-A177-3AD203B41FA5}">
                      <a16:colId xmlns:a16="http://schemas.microsoft.com/office/drawing/2014/main" val="2865123548"/>
                    </a:ext>
                  </a:extLst>
                </a:gridCol>
                <a:gridCol w="1206786">
                  <a:extLst>
                    <a:ext uri="{9D8B030D-6E8A-4147-A177-3AD203B41FA5}">
                      <a16:colId xmlns:a16="http://schemas.microsoft.com/office/drawing/2014/main" val="872926247"/>
                    </a:ext>
                  </a:extLst>
                </a:gridCol>
                <a:gridCol w="2068497">
                  <a:extLst>
                    <a:ext uri="{9D8B030D-6E8A-4147-A177-3AD203B41FA5}">
                      <a16:colId xmlns:a16="http://schemas.microsoft.com/office/drawing/2014/main" val="1315738151"/>
                    </a:ext>
                  </a:extLst>
                </a:gridCol>
                <a:gridCol w="1384916">
                  <a:extLst>
                    <a:ext uri="{9D8B030D-6E8A-4147-A177-3AD203B41FA5}">
                      <a16:colId xmlns:a16="http://schemas.microsoft.com/office/drawing/2014/main" val="2709165749"/>
                    </a:ext>
                  </a:extLst>
                </a:gridCol>
                <a:gridCol w="2148396">
                  <a:extLst>
                    <a:ext uri="{9D8B030D-6E8A-4147-A177-3AD203B41FA5}">
                      <a16:colId xmlns:a16="http://schemas.microsoft.com/office/drawing/2014/main" val="2335150482"/>
                    </a:ext>
                  </a:extLst>
                </a:gridCol>
                <a:gridCol w="1376665">
                  <a:extLst>
                    <a:ext uri="{9D8B030D-6E8A-4147-A177-3AD203B41FA5}">
                      <a16:colId xmlns:a16="http://schemas.microsoft.com/office/drawing/2014/main" val="4046203905"/>
                    </a:ext>
                  </a:extLst>
                </a:gridCol>
              </a:tblGrid>
              <a:tr h="165796">
                <a:tc gridSpan="7">
                  <a:txBody>
                    <a:bodyPr/>
                    <a:lstStyle/>
                    <a:p>
                      <a:pPr algn="ctr"/>
                      <a:r>
                        <a:rPr lang="en-US" sz="2000" dirty="0">
                          <a:solidFill>
                            <a:schemeClr val="tx1"/>
                          </a:solidFill>
                          <a:latin typeface="Century Gothic" panose="020B0502020202020204" pitchFamily="34" charset="0"/>
                          <a:cs typeface="Amatic SC" panose="00000500000000000000" pitchFamily="2" charset="-79"/>
                        </a:rPr>
                        <a:t>Early Learning Goals – End of the Year  - Holistic / best fit Judgement! </a:t>
                      </a:r>
                      <a:endParaRPr lang="en-GB" sz="2000" dirty="0">
                        <a:solidFill>
                          <a:schemeClr val="tx1"/>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r>
                        <a:rPr lang="en-US" sz="3600">
                          <a:solidFill>
                            <a:schemeClr val="bg1">
                              <a:lumMod val="50000"/>
                            </a:schemeClr>
                          </a:solidFill>
                          <a:latin typeface="Amatic SC" panose="00000500000000000000" pitchFamily="2" charset="-79"/>
                          <a:cs typeface="Amatic SC" panose="00000500000000000000" pitchFamily="2" charset="-79"/>
                        </a:rPr>
                        <a:t>Early Learning Goals </a:t>
                      </a:r>
                      <a:endParaRPr lang="en-GB" sz="360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a:solidFill>
                            <a:schemeClr val="bg1">
                              <a:lumMod val="50000"/>
                            </a:schemeClr>
                          </a:solidFill>
                          <a:latin typeface="Amatic SC" panose="00000500000000000000" pitchFamily="2" charset="-79"/>
                          <a:cs typeface="Amatic SC" panose="00000500000000000000" pitchFamily="2" charset="-79"/>
                        </a:rPr>
                        <a:t>Autumn 2</a:t>
                      </a:r>
                      <a:endParaRPr lang="en-GB" sz="360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r>
                        <a:rPr lang="en-US" sz="3600">
                          <a:solidFill>
                            <a:schemeClr val="bg1">
                              <a:lumMod val="50000"/>
                            </a:schemeClr>
                          </a:solidFill>
                          <a:latin typeface="Amatic SC" panose="00000500000000000000" pitchFamily="2" charset="-79"/>
                          <a:cs typeface="Amatic SC" panose="00000500000000000000" pitchFamily="2" charset="-79"/>
                        </a:rPr>
                        <a:t>Spring 1</a:t>
                      </a:r>
                      <a:endParaRPr lang="en-GB" sz="360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r>
                        <a:rPr lang="en-US" sz="3600">
                          <a:solidFill>
                            <a:schemeClr val="bg1">
                              <a:lumMod val="50000"/>
                            </a:schemeClr>
                          </a:solidFill>
                          <a:latin typeface="Amatic SC" panose="00000500000000000000" pitchFamily="2" charset="-79"/>
                          <a:cs typeface="Amatic SC" panose="00000500000000000000" pitchFamily="2" charset="-79"/>
                        </a:rPr>
                        <a:t>Spring 2</a:t>
                      </a:r>
                      <a:endParaRPr lang="en-GB" sz="360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r>
                        <a:rPr lang="en-US" sz="3600">
                          <a:solidFill>
                            <a:schemeClr val="bg1">
                              <a:lumMod val="50000"/>
                            </a:schemeClr>
                          </a:solidFill>
                          <a:latin typeface="Amatic SC" panose="00000500000000000000" pitchFamily="2" charset="-79"/>
                          <a:cs typeface="Amatic SC" panose="00000500000000000000" pitchFamily="2" charset="-79"/>
                        </a:rPr>
                        <a:t>Summer 1</a:t>
                      </a:r>
                      <a:endParaRPr lang="en-GB" sz="360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r>
                        <a:rPr lang="en-US" sz="3600">
                          <a:solidFill>
                            <a:schemeClr val="bg1">
                              <a:lumMod val="50000"/>
                            </a:schemeClr>
                          </a:solidFill>
                          <a:latin typeface="Amatic SC" panose="00000500000000000000" pitchFamily="2" charset="-79"/>
                          <a:cs typeface="Amatic SC" panose="00000500000000000000" pitchFamily="2" charset="-79"/>
                        </a:rPr>
                        <a:t>Summer 2</a:t>
                      </a:r>
                      <a:endParaRPr lang="en-GB" sz="360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288791">
                <a:tc>
                  <a:txBody>
                    <a:bodyPr/>
                    <a:lstStyle/>
                    <a:p>
                      <a:pPr algn="ctr"/>
                      <a:r>
                        <a:rPr lang="en-US" sz="1200" b="1" dirty="0">
                          <a:latin typeface="Century Gothic" panose="020B0502020202020204" pitchFamily="34" charset="0"/>
                          <a:cs typeface="Amatic SC" panose="00000500000000000000" pitchFamily="2" charset="-79"/>
                        </a:rPr>
                        <a:t>Communication and Language </a:t>
                      </a:r>
                      <a:endParaRPr lang="en-GB" sz="1200" b="1" dirty="0">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1200" b="1" dirty="0">
                          <a:latin typeface="Century Gothic" panose="020B0502020202020204" pitchFamily="34" charset="0"/>
                          <a:cs typeface="Amatic SC" panose="00000500000000000000" pitchFamily="2" charset="-79"/>
                        </a:rPr>
                        <a:t>Personal, social, emotional development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latin typeface="Century Gothic" panose="020B0502020202020204" pitchFamily="34" charset="0"/>
                          <a:cs typeface="Amatic SC" panose="00000500000000000000" pitchFamily="2" charset="-79"/>
                        </a:rPr>
                        <a:t>Physical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latin typeface="Century Gothic" panose="020B0502020202020204" pitchFamily="34" charset="0"/>
                          <a:cs typeface="Amatic SC" panose="00000500000000000000" pitchFamily="2" charset="-79"/>
                        </a:rPr>
                        <a:t>Development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200" b="1">
                          <a:latin typeface="Century Gothic" panose="020B0502020202020204" pitchFamily="34" charset="0"/>
                          <a:cs typeface="Amatic SC" panose="00000500000000000000" pitchFamily="2" charset="-79"/>
                        </a:rPr>
                        <a:t>Literacy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err="1">
                          <a:latin typeface="Century Gothic" panose="020B0502020202020204" pitchFamily="34" charset="0"/>
                          <a:cs typeface="Amatic SC" panose="00000500000000000000" pitchFamily="2" charset="-79"/>
                        </a:rPr>
                        <a:t>Maths</a:t>
                      </a:r>
                      <a:r>
                        <a:rPr lang="en-US" sz="1200" b="1">
                          <a:latin typeface="Century Gothic" panose="020B0502020202020204" pitchFamily="34" charset="0"/>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b="1">
                          <a:latin typeface="Century Gothic" panose="020B0502020202020204" pitchFamily="34" charset="0"/>
                          <a:cs typeface="Amatic SC" panose="00000500000000000000" pitchFamily="2" charset="-79"/>
                        </a:rPr>
                        <a:t>Understanding the World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Century Gothic" panose="020B0502020202020204" pitchFamily="34" charset="0"/>
                          <a:cs typeface="Amatic SC" panose="00000500000000000000" pitchFamily="2" charset="-79"/>
                        </a:rPr>
                        <a:t>Expressive arts and design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0">
                <a:tc>
                  <a:txBody>
                    <a:bodyPr/>
                    <a:lstStyle/>
                    <a:p>
                      <a:pPr algn="ctr"/>
                      <a:r>
                        <a:rPr lang="en-US" sz="600" b="1" dirty="0">
                          <a:latin typeface="Century Gothic" panose="020B0502020202020204" pitchFamily="34" charset="0"/>
                        </a:rPr>
                        <a:t>ELG: Listening, Attention and Understanding</a:t>
                      </a:r>
                    </a:p>
                    <a:p>
                      <a:pPr algn="ctr"/>
                      <a:endParaRPr lang="en-US" sz="600" dirty="0">
                        <a:latin typeface="Century Gothic" panose="020B0502020202020204" pitchFamily="34" charset="0"/>
                      </a:endParaRPr>
                    </a:p>
                    <a:p>
                      <a:pPr algn="ctr"/>
                      <a:r>
                        <a:rPr lang="en-US" sz="600" dirty="0">
                          <a:latin typeface="Century Gothic" panose="020B0502020202020204" pitchFamily="34" charset="0"/>
                        </a:rPr>
                        <a:t> Listen attentively and respond to what they hear with relevant questions, comments and actions when being read to and during whole class discussions and small group interactions</a:t>
                      </a:r>
                    </a:p>
                    <a:p>
                      <a:pPr algn="ctr"/>
                      <a:endParaRPr lang="en-US" sz="600" dirty="0">
                        <a:latin typeface="Century Gothic" panose="020B0502020202020204" pitchFamily="34" charset="0"/>
                      </a:endParaRPr>
                    </a:p>
                    <a:p>
                      <a:pPr algn="ctr"/>
                      <a:r>
                        <a:rPr lang="en-US" sz="600" dirty="0">
                          <a:latin typeface="Century Gothic" panose="020B0502020202020204" pitchFamily="34" charset="0"/>
                        </a:rPr>
                        <a:t> Make comments about what they have heard and ask questions to clarify their understanding</a:t>
                      </a:r>
                    </a:p>
                    <a:p>
                      <a:pPr algn="ctr"/>
                      <a:endParaRPr lang="en-US" sz="600" dirty="0">
                        <a:latin typeface="Century Gothic" panose="020B0502020202020204" pitchFamily="34" charset="0"/>
                      </a:endParaRPr>
                    </a:p>
                    <a:p>
                      <a:pPr algn="ctr"/>
                      <a:r>
                        <a:rPr lang="en-US" sz="600" dirty="0">
                          <a:latin typeface="Century Gothic" panose="020B0502020202020204" pitchFamily="34" charset="0"/>
                        </a:rPr>
                        <a:t> Hold conversation when engaged in back-and-forth exchanges with their teacher and peers</a:t>
                      </a:r>
                    </a:p>
                    <a:p>
                      <a:pPr algn="ctr"/>
                      <a:endParaRPr lang="en-US" sz="600" b="0" dirty="0">
                        <a:latin typeface="Century Gothic" panose="020B0502020202020204" pitchFamily="34" charset="0"/>
                        <a:cs typeface="Amatic SC" panose="00000500000000000000" pitchFamily="2" charset="-79"/>
                      </a:endParaRPr>
                    </a:p>
                    <a:p>
                      <a:pPr algn="ctr"/>
                      <a:r>
                        <a:rPr lang="en-US" sz="600" b="1" dirty="0">
                          <a:latin typeface="Century Gothic" panose="020B0502020202020204" pitchFamily="34" charset="0"/>
                        </a:rPr>
                        <a:t>ELG: Speaking</a:t>
                      </a:r>
                    </a:p>
                    <a:p>
                      <a:pPr algn="ctr"/>
                      <a:endParaRPr lang="en-US" sz="600" dirty="0">
                        <a:latin typeface="Century Gothic" panose="020B0502020202020204" pitchFamily="34" charset="0"/>
                      </a:endParaRPr>
                    </a:p>
                    <a:p>
                      <a:pPr algn="ctr"/>
                      <a:r>
                        <a:rPr lang="en-US" sz="600" dirty="0">
                          <a:latin typeface="Century Gothic" panose="020B0502020202020204" pitchFamily="34" charset="0"/>
                        </a:rPr>
                        <a:t>Participate in small group, class and one-to-one discussions, offering their own ideas, using recently introduced vocabulary. </a:t>
                      </a:r>
                    </a:p>
                    <a:p>
                      <a:pPr algn="ctr"/>
                      <a:endParaRPr lang="en-US" sz="600" dirty="0">
                        <a:latin typeface="Century Gothic" panose="020B0502020202020204" pitchFamily="34" charset="0"/>
                      </a:endParaRPr>
                    </a:p>
                    <a:p>
                      <a:pPr algn="ctr"/>
                      <a:r>
                        <a:rPr lang="en-US" sz="600" dirty="0">
                          <a:latin typeface="Century Gothic" panose="020B0502020202020204" pitchFamily="34" charset="0"/>
                        </a:rPr>
                        <a:t>Offer explanations for why things might happen, making use of recently introduced vocabulary from stories, non-fiction, rhymes and poems when appropriate. </a:t>
                      </a:r>
                    </a:p>
                    <a:p>
                      <a:pPr algn="ctr"/>
                      <a:endParaRPr lang="en-US" sz="600" dirty="0">
                        <a:latin typeface="Century Gothic" panose="020B0502020202020204" pitchFamily="34" charset="0"/>
                      </a:endParaRPr>
                    </a:p>
                    <a:p>
                      <a:pPr algn="ctr"/>
                      <a:r>
                        <a:rPr lang="en-US" sz="600" dirty="0">
                          <a:latin typeface="Century Gothic" panose="020B0502020202020204" pitchFamily="34" charset="0"/>
                        </a:rPr>
                        <a:t> Express their ideas and feelings about their experiences using full sentences, including use of past, present and future tenses and making use of conjunctions, with modelling and support from their teacher. </a:t>
                      </a:r>
                      <a:endParaRPr lang="en-US" sz="600" b="0" dirty="0">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600" b="1">
                          <a:latin typeface="Century Gothic" panose="020B0502020202020204" pitchFamily="34" charset="0"/>
                        </a:rPr>
                        <a:t>ELG: Self-Regulation </a:t>
                      </a:r>
                    </a:p>
                    <a:p>
                      <a:pPr algn="ctr"/>
                      <a:endParaRPr lang="en-US" sz="600">
                        <a:latin typeface="Century Gothic" panose="020B0502020202020204" pitchFamily="34" charset="0"/>
                      </a:endParaRPr>
                    </a:p>
                    <a:p>
                      <a:pPr algn="ctr"/>
                      <a:r>
                        <a:rPr lang="en-US" sz="600">
                          <a:latin typeface="Century Gothic" panose="020B0502020202020204" pitchFamily="34" charset="0"/>
                        </a:rPr>
                        <a:t>Show an understanding of their own feelings and those of others, and begin to regulate their behaviour accordingly. </a:t>
                      </a:r>
                    </a:p>
                    <a:p>
                      <a:pPr algn="ctr"/>
                      <a:endParaRPr lang="en-US" sz="600">
                        <a:latin typeface="Century Gothic" panose="020B0502020202020204" pitchFamily="34" charset="0"/>
                      </a:endParaRPr>
                    </a:p>
                    <a:p>
                      <a:pPr algn="ctr"/>
                      <a:r>
                        <a:rPr lang="en-US" sz="600">
                          <a:latin typeface="Century Gothic" panose="020B0502020202020204" pitchFamily="34" charset="0"/>
                        </a:rPr>
                        <a:t> Set and work towards simple goals, being able to wait for what they want and control their immediate impulses when appropriate. </a:t>
                      </a:r>
                    </a:p>
                    <a:p>
                      <a:pPr algn="ctr"/>
                      <a:endParaRPr lang="en-US" sz="600">
                        <a:latin typeface="Century Gothic" panose="020B0502020202020204" pitchFamily="34" charset="0"/>
                      </a:endParaRPr>
                    </a:p>
                    <a:p>
                      <a:pPr algn="ctr"/>
                      <a:r>
                        <a:rPr lang="en-US" sz="600">
                          <a:latin typeface="Century Gothic" panose="020B0502020202020204" pitchFamily="34" charset="0"/>
                        </a:rPr>
                        <a:t>Give focused attention to what the teacher says, responding appropriately even when engaged in activity, and show an ability to follow instructions involving several ideas or actions.</a:t>
                      </a:r>
                    </a:p>
                    <a:p>
                      <a:pPr algn="ctr"/>
                      <a:endParaRPr lang="en-US" sz="600" b="1">
                        <a:latin typeface="Century Gothic" panose="020B0502020202020204" pitchFamily="34" charset="0"/>
                      </a:endParaRPr>
                    </a:p>
                    <a:p>
                      <a:pPr algn="ctr"/>
                      <a:r>
                        <a:rPr lang="en-US" sz="600" b="1">
                          <a:latin typeface="Century Gothic" panose="020B0502020202020204" pitchFamily="34" charset="0"/>
                        </a:rPr>
                        <a:t> ELG: Managing Self </a:t>
                      </a:r>
                    </a:p>
                    <a:p>
                      <a:pPr algn="ctr"/>
                      <a:endParaRPr lang="en-US" sz="600">
                        <a:latin typeface="Century Gothic" panose="020B0502020202020204" pitchFamily="34" charset="0"/>
                      </a:endParaRPr>
                    </a:p>
                    <a:p>
                      <a:pPr algn="ctr"/>
                      <a:r>
                        <a:rPr lang="en-US" sz="600">
                          <a:latin typeface="Century Gothic" panose="020B0502020202020204" pitchFamily="34" charset="0"/>
                        </a:rPr>
                        <a:t>Be confident to try new activities and show independence, resilience and perseverance in the face of challenge. </a:t>
                      </a:r>
                    </a:p>
                    <a:p>
                      <a:pPr algn="ctr"/>
                      <a:endParaRPr lang="en-US" sz="600">
                        <a:latin typeface="Century Gothic" panose="020B0502020202020204" pitchFamily="34" charset="0"/>
                      </a:endParaRPr>
                    </a:p>
                    <a:p>
                      <a:pPr algn="ctr"/>
                      <a:r>
                        <a:rPr lang="en-US" sz="600">
                          <a:latin typeface="Century Gothic" panose="020B0502020202020204" pitchFamily="34" charset="0"/>
                        </a:rPr>
                        <a:t>Explain the reasons for rules, know right from wrong and try to behave accordingly. </a:t>
                      </a:r>
                    </a:p>
                    <a:p>
                      <a:pPr algn="ctr"/>
                      <a:endParaRPr lang="en-US" sz="600">
                        <a:latin typeface="Century Gothic" panose="020B0502020202020204" pitchFamily="34" charset="0"/>
                      </a:endParaRPr>
                    </a:p>
                    <a:p>
                      <a:pPr algn="ctr"/>
                      <a:r>
                        <a:rPr lang="en-US" sz="600">
                          <a:latin typeface="Century Gothic" panose="020B0502020202020204" pitchFamily="34" charset="0"/>
                        </a:rPr>
                        <a:t>Manage their own basic hygiene and personal needs, including dressing, going to the toilet and understanding the importance of healthy food choices. </a:t>
                      </a:r>
                    </a:p>
                    <a:p>
                      <a:pPr algn="ctr"/>
                      <a:endParaRPr lang="en-US" sz="600">
                        <a:latin typeface="Century Gothic" panose="020B0502020202020204" pitchFamily="34" charset="0"/>
                      </a:endParaRPr>
                    </a:p>
                    <a:p>
                      <a:pPr algn="ctr"/>
                      <a:endParaRPr lang="en-US" sz="600">
                        <a:latin typeface="Century Gothic" panose="020B0502020202020204" pitchFamily="34" charset="0"/>
                      </a:endParaRPr>
                    </a:p>
                    <a:p>
                      <a:pPr algn="ctr"/>
                      <a:r>
                        <a:rPr lang="en-US" sz="600">
                          <a:latin typeface="Century Gothic" panose="020B0502020202020204" pitchFamily="34" charset="0"/>
                        </a:rPr>
                        <a:t>ELG: Building Relationships </a:t>
                      </a:r>
                    </a:p>
                    <a:p>
                      <a:pPr algn="ctr"/>
                      <a:endParaRPr lang="en-US" sz="600">
                        <a:latin typeface="Century Gothic" panose="020B0502020202020204" pitchFamily="34" charset="0"/>
                      </a:endParaRPr>
                    </a:p>
                    <a:p>
                      <a:pPr algn="ctr"/>
                      <a:endParaRPr lang="en-US" sz="600">
                        <a:latin typeface="Century Gothic" panose="020B0502020202020204" pitchFamily="34" charset="0"/>
                      </a:endParaRPr>
                    </a:p>
                    <a:p>
                      <a:pPr algn="ctr"/>
                      <a:r>
                        <a:rPr lang="en-US" sz="600">
                          <a:latin typeface="Century Gothic" panose="020B0502020202020204" pitchFamily="34" charset="0"/>
                        </a:rPr>
                        <a:t>Work and play cooperatively and take turns with others.</a:t>
                      </a:r>
                    </a:p>
                    <a:p>
                      <a:pPr algn="ctr"/>
                      <a:endParaRPr lang="en-US" sz="600">
                        <a:latin typeface="Century Gothic" panose="020B0502020202020204" pitchFamily="34" charset="0"/>
                      </a:endParaRPr>
                    </a:p>
                    <a:p>
                      <a:pPr algn="ctr"/>
                      <a:r>
                        <a:rPr lang="en-US" sz="600">
                          <a:latin typeface="Century Gothic" panose="020B0502020202020204" pitchFamily="34" charset="0"/>
                        </a:rPr>
                        <a:t>Form positive attachments to adults and friendships with peers;. </a:t>
                      </a:r>
                    </a:p>
                    <a:p>
                      <a:pPr algn="ctr"/>
                      <a:endParaRPr lang="en-US" sz="600">
                        <a:latin typeface="Century Gothic" panose="020B0502020202020204" pitchFamily="34" charset="0"/>
                      </a:endParaRPr>
                    </a:p>
                    <a:p>
                      <a:pPr algn="ctr"/>
                      <a:r>
                        <a:rPr lang="en-US" sz="600">
                          <a:latin typeface="Century Gothic" panose="020B0502020202020204" pitchFamily="34" charset="0"/>
                        </a:rPr>
                        <a:t>Show sensitivity to their own and to others’ needs. </a:t>
                      </a:r>
                      <a:endParaRPr lang="en-GB" sz="600">
                        <a:solidFill>
                          <a:schemeClr val="tx1"/>
                        </a:solidFill>
                        <a:latin typeface="Century Gothic" panose="020B0502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600" b="1">
                          <a:latin typeface="Century Gothic" panose="020B0502020202020204" pitchFamily="34" charset="0"/>
                        </a:rPr>
                        <a:t>ELG: Gross Motor Skills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600">
                          <a:latin typeface="Century Gothic" panose="020B0502020202020204" pitchFamily="34" charset="0"/>
                        </a:rPr>
                        <a:t>Negotiate space and obstacles safely, with consideration for themselves and others.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600">
                          <a:latin typeface="Century Gothic" panose="020B0502020202020204" pitchFamily="34" charset="0"/>
                        </a:rPr>
                        <a:t> Demonstrate strength, balance and coordination when playing. </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600">
                        <a:latin typeface="Century Gothic" panose="020B0502020202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600">
                          <a:latin typeface="Century Gothic" panose="020B0502020202020204" pitchFamily="34" charset="0"/>
                        </a:rPr>
                        <a:t>Move energetically, such as running, jumping, dancing, hopping, skipping and climbing.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600" b="1">
                          <a:latin typeface="Century Gothic" panose="020B0502020202020204" pitchFamily="34" charset="0"/>
                        </a:rPr>
                        <a:t>ELG: Fine Motor Skills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600">
                          <a:latin typeface="Century Gothic" panose="020B0502020202020204" pitchFamily="34" charset="0"/>
                        </a:rPr>
                        <a:t>Hold a pencil effectively in preparation for fluent writing – using the tripod grip in almost all cases.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600">
                          <a:latin typeface="Century Gothic" panose="020B0502020202020204" pitchFamily="34" charset="0"/>
                        </a:rPr>
                        <a:t>Use a range of small tools, including scissors, paint brushes and cutlery.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600">
                          <a:latin typeface="Century Gothic" panose="020B0502020202020204" pitchFamily="34" charset="0"/>
                        </a:rPr>
                        <a:t>Begin to show accuracy and care when drawing. </a:t>
                      </a:r>
                      <a:endParaRPr lang="en-GB" sz="600">
                        <a:solidFill>
                          <a:schemeClr val="tx1"/>
                        </a:solidFill>
                        <a:latin typeface="Century Gothic" panose="020B0502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600" b="1">
                          <a:latin typeface="Century Gothic" panose="020B0502020202020204" pitchFamily="34" charset="0"/>
                        </a:rPr>
                        <a:t>ELG: Comprehension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600">
                          <a:latin typeface="Century Gothic" panose="020B0502020202020204" pitchFamily="34" charset="0"/>
                        </a:rPr>
                        <a:t> Demonstrate understanding of what has been read to them by retelling stories and narratives using their own words and recently introduced vocabulary.</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600">
                          <a:latin typeface="Century Gothic" panose="020B0502020202020204" pitchFamily="34" charset="0"/>
                        </a:rPr>
                        <a:t> Anticipate – where appropriate – key events in stories.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600">
                          <a:latin typeface="Century Gothic" panose="020B0502020202020204" pitchFamily="34" charset="0"/>
                        </a:rPr>
                        <a:t>Use and understand recently introduced vocabulary during discussions about stories, non-fiction, rhymes and poems and during role-play.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600" b="1">
                          <a:latin typeface="Century Gothic" panose="020B0502020202020204" pitchFamily="34" charset="0"/>
                        </a:rPr>
                        <a:t>ELG: Word Reading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600">
                          <a:latin typeface="Century Gothic" panose="020B0502020202020204" pitchFamily="34" charset="0"/>
                        </a:rPr>
                        <a:t>Say a sound for each letter in the alphabet and at least 10 digraphs.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600">
                          <a:latin typeface="Century Gothic" panose="020B0502020202020204" pitchFamily="34" charset="0"/>
                        </a:rPr>
                        <a:t>Read words consistent with their phonic knowledge by sound-blending.</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600">
                          <a:latin typeface="Century Gothic" panose="020B0502020202020204" pitchFamily="34" charset="0"/>
                        </a:rPr>
                        <a:t>Read aloud simple sentences and books that are consistent with their phonic knowledge, including some common exception words.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600" b="1">
                          <a:latin typeface="Century Gothic" panose="020B0502020202020204" pitchFamily="34" charset="0"/>
                        </a:rPr>
                        <a:t> ELG: Writing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600">
                          <a:latin typeface="Century Gothic" panose="020B0502020202020204" pitchFamily="34" charset="0"/>
                        </a:rPr>
                        <a:t>Write recognisable letters, most of which are correctly formed.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600">
                          <a:latin typeface="Century Gothic" panose="020B0502020202020204" pitchFamily="34" charset="0"/>
                        </a:rPr>
                        <a:t>Spell words by identifying sounds in them and representing the sounds with a letter or letters.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600">
                          <a:latin typeface="Century Gothic" panose="020B0502020202020204" pitchFamily="34" charset="0"/>
                        </a:rPr>
                        <a:t> Write simple phrases and sentences that can be read by others.</a:t>
                      </a:r>
                      <a:endParaRPr lang="en-GB" sz="600">
                        <a:solidFill>
                          <a:schemeClr val="tx1"/>
                        </a:solidFill>
                        <a:latin typeface="Century Gothic" panose="020B0502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7000"/>
                        </a:lnSpc>
                        <a:spcAft>
                          <a:spcPts val="800"/>
                        </a:spcAft>
                      </a:pPr>
                      <a:r>
                        <a:rPr lang="en-US" sz="600" b="1">
                          <a:latin typeface="Century Gothic" panose="020B0502020202020204" pitchFamily="34" charset="0"/>
                        </a:rPr>
                        <a:t>ELG: Number </a:t>
                      </a:r>
                    </a:p>
                    <a:p>
                      <a:pPr algn="ctr">
                        <a:lnSpc>
                          <a:spcPct val="107000"/>
                        </a:lnSpc>
                        <a:spcAft>
                          <a:spcPts val="800"/>
                        </a:spcAft>
                      </a:pPr>
                      <a:r>
                        <a:rPr lang="en-US" sz="600">
                          <a:latin typeface="Century Gothic" panose="020B0502020202020204" pitchFamily="34" charset="0"/>
                        </a:rPr>
                        <a:t>Have a deep understanding of number to 10, including the composition of each number; </a:t>
                      </a:r>
                    </a:p>
                    <a:p>
                      <a:pPr algn="ctr">
                        <a:lnSpc>
                          <a:spcPct val="107000"/>
                        </a:lnSpc>
                        <a:spcAft>
                          <a:spcPts val="800"/>
                        </a:spcAft>
                      </a:pPr>
                      <a:r>
                        <a:rPr lang="en-US" sz="600" err="1">
                          <a:latin typeface="Century Gothic" panose="020B0502020202020204" pitchFamily="34" charset="0"/>
                        </a:rPr>
                        <a:t>Subitise</a:t>
                      </a:r>
                      <a:r>
                        <a:rPr lang="en-US" sz="600">
                          <a:latin typeface="Century Gothic" panose="020B0502020202020204" pitchFamily="34" charset="0"/>
                        </a:rPr>
                        <a:t> (recognise quantities without counting) up to 5; - Automatically recall (without reference to rhymes, counting or other aids) number bonds up to 5 (including subtraction facts) and some number bonds to 10, including double facts. </a:t>
                      </a:r>
                    </a:p>
                    <a:p>
                      <a:pPr algn="ctr">
                        <a:lnSpc>
                          <a:spcPct val="107000"/>
                        </a:lnSpc>
                        <a:spcAft>
                          <a:spcPts val="800"/>
                        </a:spcAft>
                      </a:pPr>
                      <a:r>
                        <a:rPr lang="en-US" sz="600" b="1">
                          <a:latin typeface="Century Gothic" panose="020B0502020202020204" pitchFamily="34" charset="0"/>
                        </a:rPr>
                        <a:t>ELG: Numerical Patterns </a:t>
                      </a:r>
                    </a:p>
                    <a:p>
                      <a:pPr algn="ctr">
                        <a:lnSpc>
                          <a:spcPct val="107000"/>
                        </a:lnSpc>
                        <a:spcAft>
                          <a:spcPts val="800"/>
                        </a:spcAft>
                      </a:pPr>
                      <a:r>
                        <a:rPr lang="en-US" sz="600">
                          <a:latin typeface="Century Gothic" panose="020B0502020202020204" pitchFamily="34" charset="0"/>
                        </a:rPr>
                        <a:t>Verbally count beyond 20, recognising the pattern of the counting system; - Compare quantities up to 10 in different contexts, recognising when one quantity is greater than, less than or the same as the other quantity. </a:t>
                      </a:r>
                    </a:p>
                    <a:p>
                      <a:pPr algn="ctr">
                        <a:lnSpc>
                          <a:spcPct val="107000"/>
                        </a:lnSpc>
                        <a:spcAft>
                          <a:spcPts val="800"/>
                        </a:spcAft>
                      </a:pPr>
                      <a:r>
                        <a:rPr lang="en-US" sz="600">
                          <a:latin typeface="Century Gothic" panose="020B0502020202020204" pitchFamily="34" charset="0"/>
                        </a:rPr>
                        <a:t> Explore and represent patterns within numbers up to 10, including evens and odds, double facts and how quantities can be distributed equally.</a:t>
                      </a:r>
                      <a:endParaRPr lang="en-GB" sz="600">
                        <a:solidFill>
                          <a:schemeClr val="tx1"/>
                        </a:solidFill>
                        <a:latin typeface="Century Gothic" panose="020B0502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600" b="1">
                          <a:latin typeface="Century Gothic" panose="020B0502020202020204" pitchFamily="34" charset="0"/>
                        </a:rPr>
                        <a:t>ELG: Past and Present </a:t>
                      </a:r>
                    </a:p>
                    <a:p>
                      <a:pPr algn="ctr"/>
                      <a:endParaRPr lang="en-US" sz="600">
                        <a:latin typeface="Century Gothic" panose="020B0502020202020204" pitchFamily="34" charset="0"/>
                      </a:endParaRPr>
                    </a:p>
                    <a:p>
                      <a:pPr algn="ctr"/>
                      <a:r>
                        <a:rPr lang="en-US" sz="600">
                          <a:latin typeface="Century Gothic" panose="020B0502020202020204" pitchFamily="34" charset="0"/>
                        </a:rPr>
                        <a:t>Talk about the lives of the people around them and their roles in society.</a:t>
                      </a:r>
                    </a:p>
                    <a:p>
                      <a:pPr algn="ctr"/>
                      <a:endParaRPr lang="en-US" sz="600">
                        <a:latin typeface="Century Gothic" panose="020B0502020202020204" pitchFamily="34" charset="0"/>
                      </a:endParaRPr>
                    </a:p>
                    <a:p>
                      <a:pPr algn="ctr"/>
                      <a:r>
                        <a:rPr lang="en-US" sz="600">
                          <a:latin typeface="Century Gothic" panose="020B0502020202020204" pitchFamily="34" charset="0"/>
                        </a:rPr>
                        <a:t>Know some similarities and differences between things in the past and now, drawing on their experiences and what has been read in class. </a:t>
                      </a:r>
                    </a:p>
                    <a:p>
                      <a:pPr algn="ctr"/>
                      <a:endParaRPr lang="en-US" sz="600">
                        <a:latin typeface="Century Gothic" panose="020B0502020202020204" pitchFamily="34" charset="0"/>
                      </a:endParaRPr>
                    </a:p>
                    <a:p>
                      <a:pPr algn="ctr"/>
                      <a:r>
                        <a:rPr lang="en-US" sz="600">
                          <a:latin typeface="Century Gothic" panose="020B0502020202020204" pitchFamily="34" charset="0"/>
                        </a:rPr>
                        <a:t>Understand the past through settings, characters and events encountered in books read in class and storytelling.</a:t>
                      </a:r>
                    </a:p>
                    <a:p>
                      <a:pPr algn="ctr"/>
                      <a:endParaRPr lang="en-US" sz="600">
                        <a:latin typeface="Century Gothic" panose="020B0502020202020204" pitchFamily="34" charset="0"/>
                      </a:endParaRPr>
                    </a:p>
                    <a:p>
                      <a:pPr algn="ctr"/>
                      <a:r>
                        <a:rPr lang="en-US" sz="600" b="1">
                          <a:latin typeface="Century Gothic" panose="020B0502020202020204" pitchFamily="34" charset="0"/>
                        </a:rPr>
                        <a:t> ELG: People, Culture and Communities </a:t>
                      </a:r>
                    </a:p>
                    <a:p>
                      <a:pPr algn="ctr"/>
                      <a:endParaRPr lang="en-US" sz="600">
                        <a:latin typeface="Century Gothic" panose="020B0502020202020204" pitchFamily="34" charset="0"/>
                      </a:endParaRPr>
                    </a:p>
                    <a:p>
                      <a:pPr algn="ctr"/>
                      <a:r>
                        <a:rPr lang="en-US" sz="600">
                          <a:latin typeface="Century Gothic" panose="020B0502020202020204" pitchFamily="34" charset="0"/>
                        </a:rPr>
                        <a:t>Describe their immediate environment using knowledge from observation, discussion, stories, non-fiction texts and maps. </a:t>
                      </a:r>
                    </a:p>
                    <a:p>
                      <a:pPr algn="ctr"/>
                      <a:endParaRPr lang="en-US" sz="600">
                        <a:latin typeface="Century Gothic" panose="020B0502020202020204" pitchFamily="34" charset="0"/>
                      </a:endParaRPr>
                    </a:p>
                    <a:p>
                      <a:pPr algn="ctr"/>
                      <a:r>
                        <a:rPr lang="en-US" sz="600">
                          <a:latin typeface="Century Gothic" panose="020B0502020202020204" pitchFamily="34" charset="0"/>
                        </a:rPr>
                        <a:t>Know some similarities and differences between different religious and cultural communities in this country, drawing on their experiences and what has been read in class. </a:t>
                      </a:r>
                    </a:p>
                    <a:p>
                      <a:pPr algn="ctr"/>
                      <a:endParaRPr lang="en-US" sz="600">
                        <a:latin typeface="Century Gothic" panose="020B0502020202020204" pitchFamily="34" charset="0"/>
                      </a:endParaRPr>
                    </a:p>
                    <a:p>
                      <a:pPr algn="ctr"/>
                      <a:r>
                        <a:rPr lang="en-US" sz="600">
                          <a:latin typeface="Century Gothic" panose="020B0502020202020204" pitchFamily="34" charset="0"/>
                        </a:rPr>
                        <a:t>Explain some similarities and differences between life in this country and life in other countries, drawing on knowledge from stories, non-fiction texts and – when appropriate – maps.</a:t>
                      </a:r>
                    </a:p>
                    <a:p>
                      <a:pPr algn="ctr"/>
                      <a:endParaRPr lang="en-US" sz="600">
                        <a:solidFill>
                          <a:schemeClr val="tx1"/>
                        </a:solidFill>
                        <a:latin typeface="Century Gothic" panose="020B0502020202020204" pitchFamily="34" charset="0"/>
                      </a:endParaRPr>
                    </a:p>
                    <a:p>
                      <a:pPr algn="ctr"/>
                      <a:r>
                        <a:rPr lang="en-US" sz="600" b="1">
                          <a:latin typeface="Century Gothic" panose="020B0502020202020204" pitchFamily="34" charset="0"/>
                        </a:rPr>
                        <a:t>ELG: The Natural World </a:t>
                      </a:r>
                    </a:p>
                    <a:p>
                      <a:pPr algn="ctr"/>
                      <a:endParaRPr lang="en-US" sz="600">
                        <a:latin typeface="Century Gothic" panose="020B0502020202020204" pitchFamily="34" charset="0"/>
                      </a:endParaRPr>
                    </a:p>
                    <a:p>
                      <a:pPr algn="ctr"/>
                      <a:r>
                        <a:rPr lang="en-US" sz="600">
                          <a:latin typeface="Century Gothic" panose="020B0502020202020204" pitchFamily="34" charset="0"/>
                        </a:rPr>
                        <a:t>Explore the natural world around them, making observations and drawing pictures of animals and plants.</a:t>
                      </a:r>
                    </a:p>
                    <a:p>
                      <a:pPr algn="ctr"/>
                      <a:endParaRPr lang="en-US" sz="600">
                        <a:latin typeface="Century Gothic" panose="020B0502020202020204" pitchFamily="34" charset="0"/>
                      </a:endParaRPr>
                    </a:p>
                    <a:p>
                      <a:pPr algn="ctr"/>
                      <a:r>
                        <a:rPr lang="en-US" sz="600">
                          <a:latin typeface="Century Gothic" panose="020B0502020202020204" pitchFamily="34" charset="0"/>
                        </a:rPr>
                        <a:t>Know some similarities and differences between the natural world around them and contrasting environments, drawing on their experiences and what has been read in class.</a:t>
                      </a:r>
                    </a:p>
                    <a:p>
                      <a:pPr algn="ctr"/>
                      <a:endParaRPr lang="en-US" sz="600">
                        <a:latin typeface="Century Gothic" panose="020B0502020202020204" pitchFamily="34" charset="0"/>
                      </a:endParaRPr>
                    </a:p>
                    <a:p>
                      <a:pPr algn="ctr"/>
                      <a:r>
                        <a:rPr lang="en-US" sz="600">
                          <a:latin typeface="Century Gothic" panose="020B0502020202020204" pitchFamily="34" charset="0"/>
                        </a:rPr>
                        <a:t>Understand some important processes and changes in the natural world around them, including the seasons and changing states of matter.</a:t>
                      </a:r>
                      <a:endParaRPr lang="en-GB" sz="600">
                        <a:solidFill>
                          <a:schemeClr val="tx1"/>
                        </a:solidFill>
                        <a:latin typeface="Century Gothic" panose="020B0502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600" b="1" dirty="0">
                          <a:latin typeface="Century Gothic" panose="020B0502020202020204" pitchFamily="34" charset="0"/>
                        </a:rPr>
                        <a:t>ELG: Creating with Materials </a:t>
                      </a:r>
                    </a:p>
                    <a:p>
                      <a:pPr algn="ctr"/>
                      <a:endParaRPr lang="en-US" sz="600" b="1" dirty="0">
                        <a:latin typeface="Century Gothic" panose="020B0502020202020204" pitchFamily="34" charset="0"/>
                      </a:endParaRPr>
                    </a:p>
                    <a:p>
                      <a:pPr algn="ctr"/>
                      <a:r>
                        <a:rPr lang="en-US" sz="600" dirty="0">
                          <a:latin typeface="Century Gothic" panose="020B0502020202020204" pitchFamily="34" charset="0"/>
                        </a:rPr>
                        <a:t>Safely use and explore a variety of materials, tools and techniques, experimenting with </a:t>
                      </a:r>
                      <a:r>
                        <a:rPr lang="en-US" sz="600" dirty="0" err="1">
                          <a:latin typeface="Century Gothic" panose="020B0502020202020204" pitchFamily="34" charset="0"/>
                        </a:rPr>
                        <a:t>colour</a:t>
                      </a:r>
                      <a:r>
                        <a:rPr lang="en-US" sz="600" dirty="0">
                          <a:latin typeface="Century Gothic" panose="020B0502020202020204" pitchFamily="34" charset="0"/>
                        </a:rPr>
                        <a:t>, design, texture, form and function. </a:t>
                      </a:r>
                    </a:p>
                    <a:p>
                      <a:pPr algn="ctr"/>
                      <a:endParaRPr lang="en-US" sz="600" dirty="0">
                        <a:latin typeface="Century Gothic" panose="020B0502020202020204" pitchFamily="34" charset="0"/>
                      </a:endParaRPr>
                    </a:p>
                    <a:p>
                      <a:pPr algn="ctr"/>
                      <a:r>
                        <a:rPr lang="en-US" sz="600" dirty="0">
                          <a:latin typeface="Century Gothic" panose="020B0502020202020204" pitchFamily="34" charset="0"/>
                        </a:rPr>
                        <a:t>Share their creations, explaining the process they have used; - Make use of props and materials when role playing characters in narratives and stories.</a:t>
                      </a:r>
                    </a:p>
                    <a:p>
                      <a:pPr algn="ctr"/>
                      <a:endParaRPr lang="en-US" sz="600" dirty="0">
                        <a:latin typeface="Century Gothic" panose="020B0502020202020204" pitchFamily="34" charset="0"/>
                      </a:endParaRPr>
                    </a:p>
                    <a:p>
                      <a:pPr algn="ctr"/>
                      <a:r>
                        <a:rPr lang="en-US" sz="600" dirty="0">
                          <a:latin typeface="Century Gothic" panose="020B0502020202020204" pitchFamily="34" charset="0"/>
                        </a:rPr>
                        <a:t> </a:t>
                      </a:r>
                      <a:r>
                        <a:rPr lang="en-US" sz="600" b="1" dirty="0">
                          <a:latin typeface="Century Gothic" panose="020B0502020202020204" pitchFamily="34" charset="0"/>
                        </a:rPr>
                        <a:t>ELG: Being Imaginative and Expressive </a:t>
                      </a:r>
                    </a:p>
                    <a:p>
                      <a:pPr algn="ctr"/>
                      <a:endParaRPr lang="en-US" sz="600" dirty="0">
                        <a:latin typeface="Century Gothic" panose="020B0502020202020204" pitchFamily="34" charset="0"/>
                      </a:endParaRPr>
                    </a:p>
                    <a:p>
                      <a:pPr algn="ctr"/>
                      <a:r>
                        <a:rPr lang="en-US" sz="600" dirty="0">
                          <a:latin typeface="Century Gothic" panose="020B0502020202020204" pitchFamily="34" charset="0"/>
                        </a:rPr>
                        <a:t>Invent, adapt and recount narratives and stories with peers and their teacher. </a:t>
                      </a:r>
                    </a:p>
                    <a:p>
                      <a:pPr algn="ctr"/>
                      <a:endParaRPr lang="en-US" sz="600" dirty="0">
                        <a:latin typeface="Century Gothic" panose="020B0502020202020204" pitchFamily="34" charset="0"/>
                      </a:endParaRPr>
                    </a:p>
                    <a:p>
                      <a:pPr algn="ctr"/>
                      <a:r>
                        <a:rPr lang="en-US" sz="600" dirty="0">
                          <a:latin typeface="Century Gothic" panose="020B0502020202020204" pitchFamily="34" charset="0"/>
                        </a:rPr>
                        <a:t> Sing a range of well-known nursery rhymes and songs; Perform songs, rhymes, poems and stories with others, and – when appropriate – try to move in time with music. </a:t>
                      </a:r>
                      <a:endParaRPr lang="en-GB" sz="600" dirty="0">
                        <a:solidFill>
                          <a:schemeClr val="tx1"/>
                        </a:solidFill>
                        <a:latin typeface="Century Gothic" panose="020B0502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5" name="Picture 4">
            <a:extLst>
              <a:ext uri="{FF2B5EF4-FFF2-40B4-BE49-F238E27FC236}">
                <a16:creationId xmlns:a16="http://schemas.microsoft.com/office/drawing/2014/main" id="{4AB28827-7D43-49FA-B343-7CCAD841DA49}"/>
              </a:ext>
            </a:extLst>
          </p:cNvPr>
          <p:cNvPicPr>
            <a:picLocks noChangeAspect="1"/>
          </p:cNvPicPr>
          <p:nvPr/>
        </p:nvPicPr>
        <p:blipFill>
          <a:blip r:embed="rId3"/>
          <a:stretch>
            <a:fillRect/>
          </a:stretch>
        </p:blipFill>
        <p:spPr>
          <a:xfrm>
            <a:off x="813014" y="171980"/>
            <a:ext cx="682811" cy="688908"/>
          </a:xfrm>
          <a:prstGeom prst="rect">
            <a:avLst/>
          </a:prstGeom>
        </p:spPr>
      </p:pic>
    </p:spTree>
    <p:extLst>
      <p:ext uri="{BB962C8B-B14F-4D97-AF65-F5344CB8AC3E}">
        <p14:creationId xmlns:p14="http://schemas.microsoft.com/office/powerpoint/2010/main" val="1979124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763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Century Gothic" panose="020B0502020202020204" pitchFamily="34" charset="0"/>
                <a:cs typeface="Amatic SC" panose="00000500000000000000" pitchFamily="2" charset="-79"/>
              </a:rPr>
              <a:t>Reception Long Term Plan 23-24</a:t>
            </a:r>
            <a:endParaRPr lang="en-GB" sz="3600" b="1" dirty="0">
              <a:latin typeface="Century Gothic" panose="020B0502020202020204" pitchFamily="34" charset="0"/>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999604223"/>
              </p:ext>
            </p:extLst>
          </p:nvPr>
        </p:nvGraphicFramePr>
        <p:xfrm>
          <a:off x="133490" y="595722"/>
          <a:ext cx="11906108" cy="6009554"/>
        </p:xfrm>
        <a:graphic>
          <a:graphicData uri="http://schemas.openxmlformats.org/drawingml/2006/table">
            <a:tbl>
              <a:tblPr firstRow="1" bandRow="1">
                <a:tableStyleId>{5C22544A-7EE6-4342-B048-85BDC9FD1C3A}</a:tableStyleId>
              </a:tblPr>
              <a:tblGrid>
                <a:gridCol w="1376638">
                  <a:extLst>
                    <a:ext uri="{9D8B030D-6E8A-4147-A177-3AD203B41FA5}">
                      <a16:colId xmlns:a16="http://schemas.microsoft.com/office/drawing/2014/main" val="385991600"/>
                    </a:ext>
                  </a:extLst>
                </a:gridCol>
                <a:gridCol w="2035520">
                  <a:extLst>
                    <a:ext uri="{9D8B030D-6E8A-4147-A177-3AD203B41FA5}">
                      <a16:colId xmlns:a16="http://schemas.microsoft.com/office/drawing/2014/main" val="2865123548"/>
                    </a:ext>
                  </a:extLst>
                </a:gridCol>
                <a:gridCol w="1949990">
                  <a:extLst>
                    <a:ext uri="{9D8B030D-6E8A-4147-A177-3AD203B41FA5}">
                      <a16:colId xmlns:a16="http://schemas.microsoft.com/office/drawing/2014/main" val="872926247"/>
                    </a:ext>
                  </a:extLst>
                </a:gridCol>
                <a:gridCol w="1557292">
                  <a:extLst>
                    <a:ext uri="{9D8B030D-6E8A-4147-A177-3AD203B41FA5}">
                      <a16:colId xmlns:a16="http://schemas.microsoft.com/office/drawing/2014/main" val="1315738151"/>
                    </a:ext>
                  </a:extLst>
                </a:gridCol>
                <a:gridCol w="1669055">
                  <a:extLst>
                    <a:ext uri="{9D8B030D-6E8A-4147-A177-3AD203B41FA5}">
                      <a16:colId xmlns:a16="http://schemas.microsoft.com/office/drawing/2014/main" val="2709165749"/>
                    </a:ext>
                  </a:extLst>
                </a:gridCol>
                <a:gridCol w="1648629">
                  <a:extLst>
                    <a:ext uri="{9D8B030D-6E8A-4147-A177-3AD203B41FA5}">
                      <a16:colId xmlns:a16="http://schemas.microsoft.com/office/drawing/2014/main" val="2335150482"/>
                    </a:ext>
                  </a:extLst>
                </a:gridCol>
                <a:gridCol w="1668984">
                  <a:extLst>
                    <a:ext uri="{9D8B030D-6E8A-4147-A177-3AD203B41FA5}">
                      <a16:colId xmlns:a16="http://schemas.microsoft.com/office/drawing/2014/main" val="4046203905"/>
                    </a:ext>
                  </a:extLst>
                </a:gridCol>
              </a:tblGrid>
              <a:tr h="319954">
                <a:tc>
                  <a:txBody>
                    <a:bodyPr/>
                    <a:lstStyle/>
                    <a:p>
                      <a:pPr algn="ctr"/>
                      <a:endParaRPr lang="en-GB" sz="140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rgbClr val="FF0000"/>
                          </a:solidFill>
                          <a:latin typeface="Century Gothic" panose="020B0502020202020204" pitchFamily="34" charset="0"/>
                          <a:cs typeface="Amatic SC" panose="00000500000000000000" pitchFamily="2" charset="-79"/>
                        </a:rPr>
                        <a:t>Autumn 1</a:t>
                      </a:r>
                      <a:endParaRPr lang="en-GB" sz="1200" dirty="0">
                        <a:solidFill>
                          <a:srgbClr val="FF000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latin typeface="Century Gothic" panose="020B0502020202020204" pitchFamily="34" charset="0"/>
                          <a:cs typeface="Amatic SC" panose="00000500000000000000" pitchFamily="2" charset="-79"/>
                        </a:rPr>
                        <a:t>Autumn 2</a:t>
                      </a:r>
                      <a:endParaRPr lang="en-GB" sz="1200" dirty="0">
                        <a:solidFill>
                          <a:srgbClr val="FF000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dirty="0">
                          <a:solidFill>
                            <a:srgbClr val="FFC000"/>
                          </a:solidFill>
                          <a:latin typeface="Century Gothic" panose="020B0502020202020204" pitchFamily="34" charset="0"/>
                          <a:cs typeface="Amatic SC" panose="00000500000000000000" pitchFamily="2" charset="-79"/>
                        </a:rPr>
                        <a:t>Spring 1</a:t>
                      </a:r>
                      <a:endParaRPr lang="en-GB" sz="1200" dirty="0">
                        <a:solidFill>
                          <a:srgbClr val="FFC00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200" dirty="0">
                          <a:solidFill>
                            <a:srgbClr val="FFC000"/>
                          </a:solidFill>
                          <a:latin typeface="Century Gothic" panose="020B0502020202020204" pitchFamily="34" charset="0"/>
                          <a:cs typeface="Amatic SC" panose="00000500000000000000" pitchFamily="2" charset="-79"/>
                        </a:rPr>
                        <a:t>Spring 2</a:t>
                      </a:r>
                      <a:endParaRPr lang="en-GB" sz="1200" dirty="0">
                        <a:solidFill>
                          <a:srgbClr val="FFC00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200" dirty="0">
                          <a:solidFill>
                            <a:srgbClr val="00B050"/>
                          </a:solidFill>
                          <a:latin typeface="Century Gothic" panose="020B0502020202020204" pitchFamily="34" charset="0"/>
                          <a:cs typeface="Amatic SC" panose="00000500000000000000" pitchFamily="2" charset="-79"/>
                        </a:rPr>
                        <a:t>Summer 1</a:t>
                      </a:r>
                      <a:endParaRPr lang="en-GB" sz="1200" dirty="0">
                        <a:solidFill>
                          <a:srgbClr val="00B05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200" dirty="0">
                          <a:solidFill>
                            <a:srgbClr val="00B050"/>
                          </a:solidFill>
                          <a:latin typeface="Century Gothic" panose="020B0502020202020204" pitchFamily="34" charset="0"/>
                          <a:cs typeface="Amatic SC" panose="00000500000000000000" pitchFamily="2" charset="-79"/>
                        </a:rPr>
                        <a:t>Summer 2</a:t>
                      </a:r>
                      <a:endParaRPr lang="en-GB" sz="1200" dirty="0">
                        <a:solidFill>
                          <a:srgbClr val="00B05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1366348">
                <a:tc>
                  <a:txBody>
                    <a:bodyPr/>
                    <a:lstStyle/>
                    <a:p>
                      <a:pPr algn="ctr"/>
                      <a:r>
                        <a:rPr lang="en-US" sz="1200" b="1" dirty="0">
                          <a:latin typeface="Century Gothic" panose="020B0502020202020204" pitchFamily="34" charset="0"/>
                          <a:cs typeface="Amatic SC" panose="00000500000000000000" pitchFamily="2" charset="-79"/>
                        </a:rPr>
                        <a:t>General Themes </a:t>
                      </a:r>
                    </a:p>
                    <a:p>
                      <a:pPr algn="ctr"/>
                      <a:r>
                        <a:rPr lang="en-US" sz="1050" b="0" dirty="0">
                          <a:latin typeface="Century Gothic" panose="020B0502020202020204" pitchFamily="34" charset="0"/>
                          <a:cs typeface="Amatic SC" panose="00000500000000000000" pitchFamily="2" charset="-79"/>
                        </a:rPr>
                        <a:t>NB: </a:t>
                      </a:r>
                      <a:r>
                        <a:rPr lang="en-US" sz="1050" b="0" i="1" dirty="0">
                          <a:latin typeface="Century Gothic" panose="020B0502020202020204" pitchFamily="34" charset="0"/>
                          <a:cs typeface="Amatic SC" panose="00000500000000000000" pitchFamily="2" charset="-79"/>
                        </a:rPr>
                        <a:t>These themes may be adapted at various points to allow for children’s interests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700" b="1" kern="1200" dirty="0">
                          <a:solidFill>
                            <a:srgbClr val="FF0000"/>
                          </a:solidFill>
                          <a:effectLst/>
                          <a:latin typeface="Century Gothic" panose="020B0502020202020204" pitchFamily="34" charset="0"/>
                          <a:ea typeface="+mn-ea"/>
                          <a:cs typeface="+mn-cs"/>
                        </a:rPr>
                        <a:t>Marvellous Me</a:t>
                      </a:r>
                      <a:r>
                        <a:rPr lang="en-GB" sz="700" b="1" kern="1200" dirty="0">
                          <a:solidFill>
                            <a:schemeClr val="dk1"/>
                          </a:solidFill>
                          <a:effectLst/>
                          <a:latin typeface="Century Gothic" panose="020B0502020202020204" pitchFamily="34" charset="0"/>
                          <a:ea typeface="+mn-ea"/>
                          <a:cs typeface="+mn-cs"/>
                        </a:rPr>
                        <a:t>!</a:t>
                      </a:r>
                    </a:p>
                    <a:p>
                      <a:pPr algn="ctr"/>
                      <a:endParaRPr lang="en-US" sz="700" b="1" dirty="0">
                        <a:solidFill>
                          <a:srgbClr val="7030A0"/>
                        </a:solidFill>
                        <a:latin typeface="Century Gothic" panose="020B0502020202020204" pitchFamily="34" charset="0"/>
                        <a:cs typeface="Amatic SC" panose="00000500000000000000" pitchFamily="2" charset="-79"/>
                      </a:endParaRPr>
                    </a:p>
                    <a:p>
                      <a:pPr algn="ctr"/>
                      <a:r>
                        <a:rPr lang="en-US" sz="700" dirty="0">
                          <a:solidFill>
                            <a:schemeClr val="tx1"/>
                          </a:solidFill>
                          <a:latin typeface="Century Gothic" panose="020B0502020202020204" pitchFamily="34" charset="0"/>
                          <a:cs typeface="Amatic SC" panose="00000500000000000000" pitchFamily="2" charset="-79"/>
                        </a:rPr>
                        <a:t>Starting school / My new class /</a:t>
                      </a:r>
                      <a:r>
                        <a:rPr lang="en-GB" sz="700" kern="1200" dirty="0">
                          <a:solidFill>
                            <a:schemeClr val="dk1"/>
                          </a:solidFill>
                          <a:effectLst/>
                          <a:latin typeface="Century Gothic" panose="020B0502020202020204" pitchFamily="34" charset="0"/>
                          <a:ea typeface="+mn-ea"/>
                          <a:cs typeface="+mn-cs"/>
                        </a:rPr>
                        <a:t>Welcome to our setting (rules, routines, and boundaries/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00" dirty="0">
                          <a:solidFill>
                            <a:schemeClr val="tx1"/>
                          </a:solidFill>
                          <a:latin typeface="Century Gothic" panose="020B0502020202020204" pitchFamily="34" charset="0"/>
                          <a:cs typeface="Amatic SC" panose="00000500000000000000" pitchFamily="2" charset="-79"/>
                        </a:rPr>
                        <a:t> New Beginnings/  All About Me - What am I good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00" dirty="0">
                          <a:solidFill>
                            <a:schemeClr val="tx1"/>
                          </a:solidFill>
                          <a:latin typeface="Century Gothic" panose="020B0502020202020204" pitchFamily="34" charset="0"/>
                          <a:cs typeface="Amatic SC" panose="00000500000000000000" pitchFamily="2" charset="-79"/>
                        </a:rPr>
                        <a:t>My family /Our homes/Our community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00" dirty="0">
                          <a:solidFill>
                            <a:schemeClr val="tx1"/>
                          </a:solidFill>
                          <a:latin typeface="Century Gothic" panose="020B0502020202020204" pitchFamily="34" charset="0"/>
                          <a:cs typeface="Amatic SC" panose="00000500000000000000" pitchFamily="2" charset="-79"/>
                        </a:rPr>
                        <a:t> PSED focus: relationships/feelings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00" dirty="0">
                          <a:solidFill>
                            <a:schemeClr val="tx1"/>
                          </a:solidFill>
                          <a:latin typeface="Century Gothic" panose="020B0502020202020204" pitchFamily="34" charset="0"/>
                          <a:cs typeface="Amatic SC" panose="00000500000000000000" pitchFamily="2" charset="-79"/>
                        </a:rPr>
                        <a:t>Art focus- </a:t>
                      </a:r>
                      <a:r>
                        <a:rPr lang="en-US" sz="700" dirty="0" err="1">
                          <a:solidFill>
                            <a:schemeClr val="tx1"/>
                          </a:solidFill>
                          <a:latin typeface="Century Gothic" panose="020B0502020202020204" pitchFamily="34" charset="0"/>
                          <a:cs typeface="Amatic SC" panose="00000500000000000000" pitchFamily="2" charset="-79"/>
                        </a:rPr>
                        <a:t>colours</a:t>
                      </a:r>
                      <a:r>
                        <a:rPr lang="en-US" sz="700" dirty="0">
                          <a:solidFill>
                            <a:schemeClr val="tx1"/>
                          </a:solidFill>
                          <a:latin typeface="Century Gothic" panose="020B0502020202020204" pitchFamily="34" charset="0"/>
                          <a:cs typeface="Amatic SC" panose="00000500000000000000" pitchFamily="2" charset="-79"/>
                        </a:rPr>
                        <a:t>-feelings/emotions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1" kern="1200" dirty="0">
                          <a:solidFill>
                            <a:srgbClr val="FF0000"/>
                          </a:solidFill>
                          <a:effectLst/>
                          <a:latin typeface="Century Gothic" panose="020B0502020202020204" pitchFamily="34" charset="0"/>
                          <a:ea typeface="+mn-ea"/>
                          <a:cs typeface="+mn-cs"/>
                        </a:rPr>
                        <a:t>Do You Remember When…? </a:t>
                      </a:r>
                      <a:r>
                        <a:rPr lang="en-US" sz="700" b="1" dirty="0">
                          <a:solidFill>
                            <a:srgbClr val="FF0000"/>
                          </a:solidFill>
                          <a:latin typeface="Century Gothic" panose="020B0502020202020204" pitchFamily="34" charset="0"/>
                          <a:cs typeface="Amatic SC" panose="00000500000000000000" pitchFamily="2" charset="-79"/>
                        </a:rPr>
                        <a:t>Lets</a:t>
                      </a:r>
                      <a:r>
                        <a:rPr lang="en-US" sz="700" b="1" baseline="0" dirty="0">
                          <a:solidFill>
                            <a:srgbClr val="FF0000"/>
                          </a:solidFill>
                          <a:latin typeface="Century Gothic" panose="020B0502020202020204" pitchFamily="34" charset="0"/>
                          <a:cs typeface="Amatic SC" panose="00000500000000000000" pitchFamily="2" charset="-79"/>
                        </a:rPr>
                        <a:t> celebrate</a:t>
                      </a:r>
                      <a:r>
                        <a:rPr lang="en-US" sz="700" b="1" dirty="0">
                          <a:solidFill>
                            <a:srgbClr val="FF0000"/>
                          </a:solidFill>
                          <a:latin typeface="Century Gothic" panose="020B0502020202020204" pitchFamily="34" charset="0"/>
                          <a:cs typeface="Amatic SC" panose="00000500000000000000" pitchFamily="2" charset="-79"/>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700" dirty="0">
                        <a:solidFill>
                          <a:schemeClr val="tx1"/>
                        </a:solidFill>
                        <a:latin typeface="Century Gothic" panose="020B0502020202020204" pitchFamily="34" charset="0"/>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kern="1200" dirty="0">
                          <a:solidFill>
                            <a:schemeClr val="dk1"/>
                          </a:solidFill>
                          <a:effectLst/>
                          <a:latin typeface="Century Gothic" panose="020B0502020202020204" pitchFamily="34" charset="0"/>
                          <a:ea typeface="+mn-ea"/>
                          <a:cs typeface="+mn-cs"/>
                        </a:rPr>
                        <a:t>Birthdays, Harvest  Halloween, Bonfire Night, Diwali, Christmas: Toys of the past,</a:t>
                      </a:r>
                      <a:endParaRPr lang="en-US" sz="700" dirty="0">
                        <a:solidFill>
                          <a:schemeClr val="tx1"/>
                        </a:solidFill>
                        <a:latin typeface="Century Gothic" panose="020B0502020202020204" pitchFamily="34" charset="0"/>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00" dirty="0">
                          <a:solidFill>
                            <a:schemeClr val="tx1"/>
                          </a:solidFill>
                          <a:latin typeface="Century Gothic" panose="020B0502020202020204" pitchFamily="34" charset="0"/>
                          <a:cs typeface="Amatic SC" panose="00000500000000000000" pitchFamily="2" charset="-79"/>
                        </a:rPr>
                        <a:t>The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00" dirty="0">
                          <a:solidFill>
                            <a:schemeClr val="tx1"/>
                          </a:solidFill>
                          <a:latin typeface="Century Gothic" panose="020B0502020202020204" pitchFamily="34" charset="0"/>
                          <a:cs typeface="Amatic SC" panose="00000500000000000000" pitchFamily="2" charset="-79"/>
                        </a:rPr>
                        <a:t>Christmas Lists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00" dirty="0">
                          <a:solidFill>
                            <a:schemeClr val="tx1"/>
                          </a:solidFill>
                          <a:latin typeface="Century Gothic" panose="020B0502020202020204" pitchFamily="34" charset="0"/>
                          <a:cs typeface="Amatic SC" panose="00000500000000000000" pitchFamily="2" charset="-79"/>
                        </a:rPr>
                        <a:t>Letters to Father Christmas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700" b="1" kern="1200" dirty="0">
                          <a:solidFill>
                            <a:srgbClr val="FFC000"/>
                          </a:solidFill>
                          <a:effectLst/>
                          <a:latin typeface="Century Gothic" panose="020B0502020202020204" pitchFamily="34" charset="0"/>
                          <a:ea typeface="+mn-ea"/>
                          <a:cs typeface="+mn-cs"/>
                        </a:rPr>
                        <a:t>How Big is Big?</a:t>
                      </a:r>
                    </a:p>
                    <a:p>
                      <a:pPr algn="ctr"/>
                      <a:endParaRPr lang="en-US" sz="700" b="1" dirty="0">
                        <a:solidFill>
                          <a:srgbClr val="CC66FF"/>
                        </a:solidFill>
                        <a:latin typeface="Century Gothic" panose="020B050202020202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kern="1200" dirty="0">
                          <a:solidFill>
                            <a:schemeClr val="dk1"/>
                          </a:solidFill>
                          <a:effectLst/>
                          <a:latin typeface="Century Gothic" panose="020B0502020202020204" pitchFamily="34" charset="0"/>
                          <a:ea typeface="+mn-ea"/>
                          <a:cs typeface="+mn-cs"/>
                        </a:rPr>
                        <a:t>Buildings, Dinosaurs, Space- </a:t>
                      </a:r>
                      <a:r>
                        <a:rPr lang="en-US" sz="700" dirty="0">
                          <a:solidFill>
                            <a:schemeClr val="tx1"/>
                          </a:solidFill>
                          <a:latin typeface="Century Gothic" panose="020B0502020202020204" pitchFamily="34" charset="0"/>
                          <a:cs typeface="Amatic SC" panose="00000500000000000000" pitchFamily="2" charset="-79"/>
                        </a:rPr>
                        <a:t>A</a:t>
                      </a:r>
                      <a:r>
                        <a:rPr lang="en-US" sz="700" baseline="0" dirty="0">
                          <a:solidFill>
                            <a:schemeClr val="tx1"/>
                          </a:solidFill>
                          <a:latin typeface="Century Gothic" panose="020B0502020202020204" pitchFamily="34" charset="0"/>
                          <a:cs typeface="Amatic SC" panose="00000500000000000000" pitchFamily="2" charset="-79"/>
                        </a:rPr>
                        <a:t> Starry Night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aseline="0" dirty="0">
                          <a:solidFill>
                            <a:schemeClr val="tx1"/>
                          </a:solidFill>
                          <a:latin typeface="Century Gothic" panose="020B0502020202020204" pitchFamily="34" charset="0"/>
                          <a:cs typeface="Amatic SC" panose="00000500000000000000" pitchFamily="2" charset="-79"/>
                        </a:rPr>
                        <a:t>Van Gogh</a:t>
                      </a:r>
                      <a:endParaRPr lang="en-US" sz="700" dirty="0">
                        <a:solidFill>
                          <a:schemeClr val="tx1"/>
                        </a:solidFill>
                        <a:latin typeface="Century Gothic" panose="020B0502020202020204" pitchFamily="34" charset="0"/>
                        <a:cs typeface="Amatic SC" panose="00000500000000000000" pitchFamily="2" charset="-79"/>
                      </a:endParaRPr>
                    </a:p>
                    <a:p>
                      <a:pPr algn="ctr"/>
                      <a:r>
                        <a:rPr lang="en-GB" sz="700" kern="1200" dirty="0">
                          <a:solidFill>
                            <a:schemeClr val="dk1"/>
                          </a:solidFill>
                          <a:effectLst/>
                          <a:latin typeface="Century Gothic" panose="020B0502020202020204" pitchFamily="34" charset="0"/>
                          <a:ea typeface="+mn-ea"/>
                          <a:cs typeface="+mn-cs"/>
                        </a:rPr>
                        <a:t> Our World – Climate/Weather </a:t>
                      </a:r>
                      <a:endParaRPr lang="en-US" sz="700" b="1" dirty="0">
                        <a:solidFill>
                          <a:srgbClr val="CC66FF"/>
                        </a:solidFill>
                        <a:latin typeface="Century Gothic" panose="020B050202020202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00" dirty="0">
                          <a:solidFill>
                            <a:schemeClr val="tx1"/>
                          </a:solidFill>
                          <a:latin typeface="Century Gothic" panose="020B0502020202020204" pitchFamily="34" charset="0"/>
                          <a:cs typeface="Amatic SC" panose="00000500000000000000" pitchFamily="2" charset="-79"/>
                        </a:rPr>
                        <a:t>Arts</a:t>
                      </a:r>
                      <a:r>
                        <a:rPr lang="en-US" sz="700" baseline="0" dirty="0">
                          <a:solidFill>
                            <a:schemeClr val="tx1"/>
                          </a:solidFill>
                          <a:latin typeface="Century Gothic" panose="020B0502020202020204" pitchFamily="34" charset="0"/>
                          <a:cs typeface="Amatic SC" panose="00000500000000000000" pitchFamily="2" charset="-79"/>
                        </a:rPr>
                        <a:t> &amp; Design focus-illustration</a:t>
                      </a:r>
                    </a:p>
                    <a:p>
                      <a:pPr algn="ctr"/>
                      <a:r>
                        <a:rPr lang="en-US" sz="700" b="1" dirty="0">
                          <a:solidFill>
                            <a:srgbClr val="CC66FF"/>
                          </a:solidFill>
                          <a:latin typeface="Century Gothic" panose="020B0502020202020204" pitchFamily="34" charset="0"/>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700" b="1" i="0" kern="1200" dirty="0">
                          <a:solidFill>
                            <a:srgbClr val="FFC000"/>
                          </a:solidFill>
                          <a:effectLst/>
                          <a:latin typeface="Century Gothic" panose="020B0502020202020204" pitchFamily="34" charset="0"/>
                          <a:ea typeface="+mn-ea"/>
                          <a:cs typeface="+mn-cs"/>
                        </a:rPr>
                        <a:t>Big Adventures with Little Feet </a:t>
                      </a:r>
                    </a:p>
                    <a:p>
                      <a:pPr algn="ctr"/>
                      <a:endParaRPr lang="en-US" sz="700" dirty="0">
                        <a:solidFill>
                          <a:schemeClr val="tx1"/>
                        </a:solidFill>
                        <a:latin typeface="Century Gothic" panose="020B050202020202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00" dirty="0">
                          <a:solidFill>
                            <a:schemeClr val="tx1"/>
                          </a:solidFill>
                          <a:latin typeface="Century Gothic" panose="020B0502020202020204" pitchFamily="34" charset="0"/>
                          <a:cs typeface="Amatic SC" panose="00000500000000000000" pitchFamily="2" charset="-79"/>
                        </a:rPr>
                        <a:t>Where do we live in the UK / world?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00" dirty="0">
                          <a:solidFill>
                            <a:schemeClr val="tx1"/>
                          </a:solidFill>
                          <a:latin typeface="Century Gothic" panose="020B0502020202020204" pitchFamily="34" charset="0"/>
                          <a:cs typeface="Amatic SC" panose="00000500000000000000" pitchFamily="2" charset="-79"/>
                        </a:rPr>
                        <a:t>Travel and transport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00" dirty="0">
                          <a:solidFill>
                            <a:schemeClr val="tx1"/>
                          </a:solidFill>
                          <a:latin typeface="Century Gothic" panose="020B0502020202020204" pitchFamily="34" charset="0"/>
                          <a:cs typeface="Amatic SC" panose="00000500000000000000" pitchFamily="2" charset="-79"/>
                        </a:rPr>
                        <a:t>Animals/Minibeasts and their Habitats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00" dirty="0">
                          <a:solidFill>
                            <a:schemeClr val="tx1"/>
                          </a:solidFill>
                          <a:latin typeface="Century Gothic" panose="020B0502020202020204" pitchFamily="34" charset="0"/>
                          <a:cs typeface="Amatic SC" panose="00000500000000000000" pitchFamily="2" charset="-79"/>
                        </a:rPr>
                        <a:t>Comparing places</a:t>
                      </a:r>
                    </a:p>
                    <a:p>
                      <a:pPr algn="ctr"/>
                      <a:endParaRPr lang="en-GB" sz="700" b="1" kern="1200" dirty="0">
                        <a:solidFill>
                          <a:srgbClr val="FFC000"/>
                        </a:solidFill>
                        <a:effectLst/>
                        <a:latin typeface="Century Gothic" panose="020B0502020202020204" pitchFamily="34" charset="0"/>
                        <a:ea typeface="+mn-ea"/>
                        <a:cs typeface="+mn-cs"/>
                      </a:endParaRPr>
                    </a:p>
                    <a:p>
                      <a:pPr algn="ctr"/>
                      <a:endParaRPr lang="en-GB" sz="700" b="1" kern="1200" dirty="0">
                        <a:solidFill>
                          <a:srgbClr val="FFC000"/>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GB" sz="700" b="1" kern="1200" dirty="0">
                          <a:solidFill>
                            <a:srgbClr val="FFC000"/>
                          </a:solidFill>
                          <a:effectLst/>
                          <a:latin typeface="Century Gothic" panose="020B0502020202020204" pitchFamily="34" charset="0"/>
                          <a:ea typeface="+mn-ea"/>
                          <a:cs typeface="+mn-cs"/>
                        </a:rPr>
                        <a:t>Ready Steady Grow</a:t>
                      </a:r>
                    </a:p>
                    <a:p>
                      <a:pPr algn="ctr"/>
                      <a:r>
                        <a:rPr lang="en-US" sz="700" kern="1200" dirty="0">
                          <a:solidFill>
                            <a:schemeClr val="dk1"/>
                          </a:solidFill>
                          <a:effectLst/>
                          <a:latin typeface="Century Gothic" panose="020B0502020202020204" pitchFamily="34" charset="0"/>
                          <a:ea typeface="+mn-ea"/>
                          <a:cs typeface="+mn-cs"/>
                        </a:rPr>
                        <a:t>Seasons and weather, Plants &amp; flowers, eggs, </a:t>
                      </a:r>
                    </a:p>
                    <a:p>
                      <a:pPr algn="ctr"/>
                      <a:r>
                        <a:rPr lang="en-US" sz="700" kern="1200" dirty="0">
                          <a:solidFill>
                            <a:schemeClr val="dk1"/>
                          </a:solidFill>
                          <a:effectLst/>
                          <a:latin typeface="Century Gothic" panose="020B0502020202020204" pitchFamily="34" charset="0"/>
                          <a:ea typeface="+mn-ea"/>
                          <a:cs typeface="+mn-cs"/>
                        </a:rPr>
                        <a:t> ourselves, </a:t>
                      </a:r>
                      <a:endParaRPr lang="en-GB" sz="700" kern="1200" dirty="0">
                        <a:solidFill>
                          <a:schemeClr val="dk1"/>
                        </a:solidFill>
                        <a:effectLst/>
                        <a:latin typeface="Century Gothic" panose="020B0502020202020204" pitchFamily="34" charset="0"/>
                        <a:ea typeface="+mn-ea"/>
                        <a:cs typeface="+mn-cs"/>
                      </a:endParaRPr>
                    </a:p>
                    <a:p>
                      <a:pPr algn="ctr"/>
                      <a:r>
                        <a:rPr lang="en-US" sz="700" dirty="0">
                          <a:solidFill>
                            <a:schemeClr val="tx1"/>
                          </a:solidFill>
                          <a:latin typeface="Century Gothic" panose="020B0502020202020204" pitchFamily="34" charset="0"/>
                          <a:cs typeface="Amatic SC" panose="00000500000000000000" pitchFamily="2" charset="-79"/>
                        </a:rPr>
                        <a:t>What</a:t>
                      </a:r>
                      <a:r>
                        <a:rPr lang="en-US" sz="700" baseline="0" dirty="0">
                          <a:solidFill>
                            <a:schemeClr val="tx1"/>
                          </a:solidFill>
                          <a:latin typeface="Century Gothic" panose="020B0502020202020204" pitchFamily="34" charset="0"/>
                          <a:cs typeface="Amatic SC" panose="00000500000000000000" pitchFamily="2" charset="-79"/>
                        </a:rPr>
                        <a:t> lives in our pond?</a:t>
                      </a:r>
                    </a:p>
                    <a:p>
                      <a:pPr algn="ctr"/>
                      <a:r>
                        <a:rPr lang="en-US" sz="700" baseline="0" dirty="0">
                          <a:solidFill>
                            <a:schemeClr val="tx1"/>
                          </a:solidFill>
                          <a:latin typeface="Century Gothic" panose="020B0502020202020204" pitchFamily="34" charset="0"/>
                          <a:cs typeface="Amatic SC" panose="00000500000000000000" pitchFamily="2" charset="-79"/>
                        </a:rPr>
                        <a:t>Life cycles</a:t>
                      </a:r>
                    </a:p>
                    <a:p>
                      <a:pPr marL="0" marR="0" indent="0" algn="ctr" defTabSz="914400" rtl="0" eaLnBrk="1" fontAlgn="auto" latinLnBrk="0" hangingPunct="1">
                        <a:lnSpc>
                          <a:spcPct val="100000"/>
                        </a:lnSpc>
                        <a:spcBef>
                          <a:spcPts val="0"/>
                        </a:spcBef>
                        <a:spcAft>
                          <a:spcPts val="0"/>
                        </a:spcAft>
                        <a:buClrTx/>
                        <a:buSzTx/>
                        <a:buFontTx/>
                        <a:buNone/>
                        <a:tabLst/>
                        <a:defRPr/>
                      </a:pPr>
                      <a:r>
                        <a:rPr lang="en-US" sz="700" dirty="0">
                          <a:solidFill>
                            <a:schemeClr val="tx1"/>
                          </a:solidFill>
                          <a:latin typeface="Century Gothic" panose="020B0502020202020204" pitchFamily="34" charset="0"/>
                          <a:cs typeface="Amatic SC" panose="00000500000000000000" pitchFamily="2" charset="-79"/>
                        </a:rPr>
                        <a:t>The great outdoors </a:t>
                      </a:r>
                    </a:p>
                    <a:p>
                      <a:pPr algn="ctr"/>
                      <a:r>
                        <a:rPr lang="en-US" sz="700" dirty="0">
                          <a:solidFill>
                            <a:schemeClr val="tx1"/>
                          </a:solidFill>
                          <a:latin typeface="Century Gothic" panose="020B0502020202020204" pitchFamily="34" charset="0"/>
                          <a:cs typeface="Amatic SC" panose="00000500000000000000" pitchFamily="2" charset="-79"/>
                        </a:rPr>
                        <a:t>Planting beans/seeds</a:t>
                      </a:r>
                    </a:p>
                    <a:p>
                      <a:pPr algn="ctr"/>
                      <a:r>
                        <a:rPr lang="en-US" sz="700" dirty="0">
                          <a:solidFill>
                            <a:schemeClr val="tx1"/>
                          </a:solidFill>
                          <a:latin typeface="Century Gothic" panose="020B0502020202020204" pitchFamily="34" charset="0"/>
                          <a:cs typeface="Amatic SC" panose="00000500000000000000" pitchFamily="2" charset="-79"/>
                        </a:rPr>
                        <a:t>Make a sculpture: Andy Goldsworthy </a:t>
                      </a:r>
                    </a:p>
                    <a:p>
                      <a:pPr algn="ctr"/>
                      <a:r>
                        <a:rPr lang="en-US" sz="700" dirty="0">
                          <a:solidFill>
                            <a:schemeClr val="tx1"/>
                          </a:solidFill>
                          <a:latin typeface="Century Gothic" panose="020B0502020202020204" pitchFamily="34" charset="0"/>
                          <a:cs typeface="Amatic SC" panose="00000500000000000000" pitchFamily="2" charset="-79"/>
                        </a:rPr>
                        <a:t>Reduce, Reuse &amp; Recycle </a:t>
                      </a:r>
                    </a:p>
                    <a:p>
                      <a:pPr marL="0" marR="0" indent="0" algn="ctr" defTabSz="914400" rtl="0" eaLnBrk="1" fontAlgn="auto" latinLnBrk="0" hangingPunct="1">
                        <a:lnSpc>
                          <a:spcPct val="100000"/>
                        </a:lnSpc>
                        <a:spcBef>
                          <a:spcPts val="0"/>
                        </a:spcBef>
                        <a:spcAft>
                          <a:spcPts val="0"/>
                        </a:spcAft>
                        <a:buClrTx/>
                        <a:buSzTx/>
                        <a:buFontTx/>
                        <a:buNone/>
                        <a:tabLst/>
                        <a:defRPr/>
                      </a:pPr>
                      <a:r>
                        <a:rPr lang="en-US" sz="700" dirty="0">
                          <a:solidFill>
                            <a:schemeClr val="tx1"/>
                          </a:solidFill>
                          <a:latin typeface="Century Gothic" panose="020B0502020202020204" pitchFamily="34" charset="0"/>
                          <a:cs typeface="Amatic SC" panose="00000500000000000000" pitchFamily="2" charset="-79"/>
                        </a:rPr>
                        <a:t>Fun Science / Materials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aseline="0" dirty="0">
                          <a:solidFill>
                            <a:schemeClr val="tx1"/>
                          </a:solidFill>
                          <a:latin typeface="Century Gothic" panose="020B0502020202020204" pitchFamily="34" charset="0"/>
                          <a:cs typeface="Amatic SC" panose="00000500000000000000" pitchFamily="2" charset="-79"/>
                        </a:rPr>
                        <a:t>Healthy Eating</a:t>
                      </a:r>
                      <a:endParaRPr lang="en-US" sz="700" dirty="0">
                        <a:solidFill>
                          <a:schemeClr val="tx1"/>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1" i="0" kern="1200" dirty="0">
                          <a:solidFill>
                            <a:srgbClr val="00B050"/>
                          </a:solidFill>
                          <a:effectLst/>
                          <a:latin typeface="Century Gothic" panose="020B0502020202020204" pitchFamily="34" charset="0"/>
                          <a:ea typeface="+mn-ea"/>
                          <a:cs typeface="+mn-cs"/>
                        </a:rPr>
                        <a:t>I Wonder What’s at the Seaside?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kern="1200" dirty="0">
                          <a:solidFill>
                            <a:schemeClr val="dk1"/>
                          </a:solidFill>
                          <a:effectLst/>
                          <a:latin typeface="Century Gothic" panose="020B0502020202020204" pitchFamily="34" charset="0"/>
                          <a:ea typeface="+mn-ea"/>
                          <a:cs typeface="+mn-cs"/>
                        </a:rPr>
                        <a:t>On the water/under the water, pirates, beach safety, holidays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0" i="0" kern="1200" dirty="0">
                          <a:solidFill>
                            <a:schemeClr val="dk1"/>
                          </a:solidFill>
                          <a:effectLst/>
                          <a:latin typeface="Century Gothic" panose="020B0502020202020204" pitchFamily="34" charset="0"/>
                          <a:ea typeface="+mn-ea"/>
                          <a:cs typeface="+mn-cs"/>
                        </a:rPr>
                        <a:t> </a:t>
                      </a:r>
                      <a:r>
                        <a:rPr lang="en-US" sz="700" dirty="0">
                          <a:solidFill>
                            <a:schemeClr val="tx1"/>
                          </a:solidFill>
                          <a:latin typeface="Century Gothic" panose="020B0502020202020204" pitchFamily="34" charset="0"/>
                          <a:cs typeface="Amatic SC" panose="00000500000000000000" pitchFamily="2" charset="-79"/>
                        </a:rPr>
                        <a:t>Where in the world shall we go?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00" dirty="0">
                          <a:solidFill>
                            <a:schemeClr val="tx1"/>
                          </a:solidFill>
                          <a:latin typeface="Century Gothic" panose="020B0502020202020204" pitchFamily="34" charset="0"/>
                          <a:cs typeface="Amatic SC" panose="00000500000000000000" pitchFamily="2" charset="-79"/>
                        </a:rPr>
                        <a:t>Send me a postcard! </a:t>
                      </a:r>
                    </a:p>
                    <a:p>
                      <a:pPr algn="ctr"/>
                      <a:r>
                        <a:rPr lang="en-US" sz="700" dirty="0">
                          <a:solidFill>
                            <a:schemeClr val="tx1"/>
                          </a:solidFill>
                          <a:latin typeface="Century Gothic" panose="020B0502020202020204" pitchFamily="34" charset="0"/>
                          <a:cs typeface="Amatic SC" panose="00000500000000000000" pitchFamily="2" charset="-79"/>
                        </a:rPr>
                        <a:t>Marine life  </a:t>
                      </a:r>
                    </a:p>
                    <a:p>
                      <a:pPr algn="ctr"/>
                      <a:r>
                        <a:rPr lang="en-US" sz="700" dirty="0">
                          <a:solidFill>
                            <a:schemeClr val="tx1"/>
                          </a:solidFill>
                          <a:latin typeface="Century Gothic" panose="020B0502020202020204" pitchFamily="34" charset="0"/>
                          <a:cs typeface="Amatic SC" panose="00000500000000000000" pitchFamily="2" charset="-79"/>
                        </a:rPr>
                        <a:t>Fossils – Mary Anning </a:t>
                      </a:r>
                    </a:p>
                    <a:p>
                      <a:pPr algn="ctr"/>
                      <a:r>
                        <a:rPr lang="en-US" sz="700" dirty="0" err="1">
                          <a:solidFill>
                            <a:schemeClr val="tx1"/>
                          </a:solidFill>
                          <a:latin typeface="Century Gothic" panose="020B0502020202020204" pitchFamily="34" charset="0"/>
                          <a:cs typeface="Amatic SC" panose="00000500000000000000" pitchFamily="2" charset="-79"/>
                        </a:rPr>
                        <a:t>Seasides</a:t>
                      </a:r>
                      <a:r>
                        <a:rPr lang="en-US" sz="700" dirty="0">
                          <a:solidFill>
                            <a:schemeClr val="tx1"/>
                          </a:solidFill>
                          <a:latin typeface="Century Gothic" panose="020B0502020202020204" pitchFamily="34" charset="0"/>
                          <a:cs typeface="Amatic SC" panose="00000500000000000000" pitchFamily="2" charset="-79"/>
                        </a:rPr>
                        <a:t> in the past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00" dirty="0">
                          <a:solidFill>
                            <a:schemeClr val="tx1"/>
                          </a:solidFill>
                          <a:latin typeface="Century Gothic" panose="020B0502020202020204" pitchFamily="34" charset="0"/>
                          <a:cs typeface="Amatic SC" panose="00000500000000000000" pitchFamily="2" charset="-79"/>
                        </a:rPr>
                        <a:t>Compare: Now and then! </a:t>
                      </a:r>
                    </a:p>
                    <a:p>
                      <a:pPr algn="ctr"/>
                      <a:r>
                        <a:rPr lang="en-US" sz="700" dirty="0">
                          <a:solidFill>
                            <a:schemeClr val="tx1"/>
                          </a:solidFill>
                          <a:latin typeface="Century Gothic" panose="020B0502020202020204" pitchFamily="34" charset="0"/>
                          <a:cs typeface="Amatic SC" panose="00000500000000000000" pitchFamily="2" charset="-79"/>
                        </a:rPr>
                        <a:t>Seaside art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731559">
                <a:tc>
                  <a:txBody>
                    <a:bodyPr/>
                    <a:lstStyle/>
                    <a:p>
                      <a:pPr algn="ctr"/>
                      <a:r>
                        <a:rPr lang="en-US" sz="1200" b="1" dirty="0">
                          <a:latin typeface="Century Gothic" panose="020B0502020202020204" pitchFamily="34" charset="0"/>
                          <a:cs typeface="Amatic SC" panose="00000500000000000000" pitchFamily="2" charset="-79"/>
                        </a:rPr>
                        <a:t>High</a:t>
                      </a:r>
                      <a:r>
                        <a:rPr lang="en-US" sz="1200" b="1" baseline="0" dirty="0">
                          <a:latin typeface="Century Gothic" panose="020B0502020202020204" pitchFamily="34" charset="0"/>
                          <a:cs typeface="Amatic SC" panose="00000500000000000000" pitchFamily="2" charset="-79"/>
                        </a:rPr>
                        <a:t> quality </a:t>
                      </a:r>
                      <a:r>
                        <a:rPr lang="en-US" sz="1200" b="1" dirty="0">
                          <a:latin typeface="Century Gothic" panose="020B0502020202020204" pitchFamily="34" charset="0"/>
                          <a:cs typeface="Amatic SC" panose="00000500000000000000" pitchFamily="2" charset="-79"/>
                        </a:rPr>
                        <a:t>Texts</a:t>
                      </a:r>
                    </a:p>
                    <a:p>
                      <a:pPr algn="ctr"/>
                      <a:endParaRPr lang="en-GB" sz="1200" b="1" dirty="0">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00000"/>
                        </a:lnSpc>
                        <a:spcAft>
                          <a:spcPts val="800"/>
                        </a:spcAft>
                      </a:pPr>
                      <a:r>
                        <a:rPr lang="en-GB" sz="700" b="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TFW Text: </a:t>
                      </a:r>
                      <a:r>
                        <a:rPr lang="en-GB" sz="700" b="1"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Rosies</a:t>
                      </a:r>
                      <a:r>
                        <a:rPr lang="en-GB" sz="700" b="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Walk</a:t>
                      </a:r>
                      <a:endParaRPr lang="en-GB" sz="7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0000"/>
                        </a:lnSpc>
                        <a:spcAft>
                          <a:spcPts val="800"/>
                        </a:spcAft>
                      </a:pPr>
                      <a:r>
                        <a:rPr lang="en-GB" sz="7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The Colour Monster</a:t>
                      </a:r>
                      <a:endParaRPr lang="en-GB" sz="7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0000"/>
                        </a:lnSpc>
                        <a:spcAft>
                          <a:spcPts val="800"/>
                        </a:spcAft>
                      </a:pPr>
                      <a:r>
                        <a:rPr lang="en-GB" sz="7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Only One You</a:t>
                      </a:r>
                      <a:endParaRPr lang="en-GB" sz="7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0000"/>
                        </a:lnSpc>
                        <a:spcAft>
                          <a:spcPts val="800"/>
                        </a:spcAft>
                      </a:pPr>
                      <a:r>
                        <a:rPr lang="en-GB" sz="7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Hair Love</a:t>
                      </a:r>
                      <a:endParaRPr lang="en-GB" sz="7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0000"/>
                        </a:lnSpc>
                        <a:spcAft>
                          <a:spcPts val="800"/>
                        </a:spcAft>
                      </a:pPr>
                      <a:r>
                        <a:rPr lang="en-GB" sz="7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Super Duper You</a:t>
                      </a:r>
                      <a:endParaRPr lang="en-GB" sz="7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0000"/>
                        </a:lnSpc>
                        <a:spcAft>
                          <a:spcPts val="800"/>
                        </a:spcAft>
                      </a:pPr>
                      <a:r>
                        <a:rPr lang="en-GB" sz="7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What Makes Me A Me?</a:t>
                      </a:r>
                      <a:endParaRPr lang="en-GB" sz="7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0000"/>
                        </a:lnSpc>
                        <a:spcAft>
                          <a:spcPts val="800"/>
                        </a:spcAft>
                      </a:pPr>
                      <a:r>
                        <a:rPr lang="en-GB" sz="7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The Growing Story</a:t>
                      </a:r>
                      <a:endParaRPr lang="en-GB" sz="7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0000"/>
                        </a:lnSpc>
                        <a:spcAft>
                          <a:spcPts val="800"/>
                        </a:spcAft>
                      </a:pPr>
                      <a:r>
                        <a:rPr lang="en-GB" sz="7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Giraffe is left out</a:t>
                      </a:r>
                      <a:endParaRPr lang="en-GB" sz="7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spcAft>
                          <a:spcPts val="800"/>
                        </a:spcAft>
                      </a:pPr>
                      <a:r>
                        <a:rPr lang="en-GB" sz="700" dirty="0">
                          <a:effectLst/>
                          <a:latin typeface="Century Gothic" panose="020B0502020202020204" pitchFamily="34" charset="0"/>
                          <a:ea typeface="Calibri" panose="020F0502020204030204" pitchFamily="34" charset="0"/>
                          <a:cs typeface="Times New Roman" panose="02020603050405020304" pitchFamily="18" charset="0"/>
                        </a:rPr>
                        <a:t> </a:t>
                      </a:r>
                      <a:r>
                        <a:rPr lang="en-GB" sz="700" b="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TFW Text: Dogger</a:t>
                      </a:r>
                      <a:endParaRPr lang="en-GB" sz="7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0000"/>
                        </a:lnSpc>
                        <a:spcAft>
                          <a:spcPts val="800"/>
                        </a:spcAft>
                      </a:pPr>
                      <a:r>
                        <a:rPr lang="en-GB" sz="7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Tree</a:t>
                      </a:r>
                      <a:endParaRPr lang="en-GB" sz="7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0000"/>
                        </a:lnSpc>
                        <a:spcAft>
                          <a:spcPts val="800"/>
                        </a:spcAft>
                      </a:pPr>
                      <a:r>
                        <a:rPr lang="en-GB" sz="7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Room on the Broom</a:t>
                      </a:r>
                      <a:endParaRPr lang="en-GB" sz="7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0000"/>
                        </a:lnSpc>
                        <a:spcAft>
                          <a:spcPts val="800"/>
                        </a:spcAft>
                      </a:pPr>
                      <a:r>
                        <a:rPr lang="en-GB" sz="7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Gruffalo</a:t>
                      </a:r>
                      <a:endParaRPr lang="en-GB" sz="7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0000"/>
                        </a:lnSpc>
                        <a:spcAft>
                          <a:spcPts val="800"/>
                        </a:spcAft>
                      </a:pPr>
                      <a:r>
                        <a:rPr lang="en-GB" sz="7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Diwali – Rama and Sita</a:t>
                      </a:r>
                      <a:endParaRPr lang="en-GB" sz="7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0000"/>
                        </a:lnSpc>
                        <a:spcAft>
                          <a:spcPts val="800"/>
                        </a:spcAft>
                      </a:pPr>
                      <a:r>
                        <a:rPr lang="en-GB" sz="7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The Christmas Story</a:t>
                      </a:r>
                      <a:endParaRPr lang="en-GB" sz="7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0000"/>
                        </a:lnSpc>
                        <a:spcAft>
                          <a:spcPts val="800"/>
                        </a:spcAft>
                      </a:pPr>
                      <a:r>
                        <a:rPr lang="en-GB" sz="7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Who’s been eating my porridge?</a:t>
                      </a:r>
                      <a:endParaRPr lang="en-GB" sz="7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0000"/>
                        </a:lnSpc>
                        <a:spcAft>
                          <a:spcPts val="800"/>
                        </a:spcAft>
                      </a:pPr>
                      <a:r>
                        <a:rPr lang="en-GB" sz="7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Percy the Park Keeper</a:t>
                      </a:r>
                      <a:endParaRPr lang="en-GB" sz="7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0000"/>
                        </a:lnSpc>
                        <a:spcAft>
                          <a:spcPts val="800"/>
                        </a:spcAft>
                      </a:pPr>
                      <a:r>
                        <a:rPr lang="en-GB" sz="70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spcAft>
                          <a:spcPts val="800"/>
                        </a:spcAft>
                      </a:pPr>
                      <a:r>
                        <a:rPr lang="en-GB" sz="7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GB" sz="700" b="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TFW Text: Dinosaurs and all that Rubbish</a:t>
                      </a:r>
                      <a:endParaRPr lang="en-GB" sz="7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0000"/>
                        </a:lnSpc>
                        <a:spcAft>
                          <a:spcPts val="800"/>
                        </a:spcAft>
                      </a:pPr>
                      <a:r>
                        <a:rPr lang="en-GB" sz="7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Smartest Giant in Town</a:t>
                      </a:r>
                      <a:endParaRPr lang="en-GB" sz="7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0000"/>
                        </a:lnSpc>
                        <a:spcAft>
                          <a:spcPts val="800"/>
                        </a:spcAft>
                      </a:pPr>
                      <a:r>
                        <a:rPr lang="en-GB" sz="7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Dinosaur Bones</a:t>
                      </a:r>
                      <a:endParaRPr lang="en-GB" sz="7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0000"/>
                        </a:lnSpc>
                        <a:spcAft>
                          <a:spcPts val="800"/>
                        </a:spcAft>
                      </a:pPr>
                      <a:r>
                        <a:rPr lang="en-GB" sz="7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Stomp Dinosaur Stomp</a:t>
                      </a:r>
                      <a:endParaRPr lang="en-GB" sz="7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0000"/>
                        </a:lnSpc>
                        <a:spcAft>
                          <a:spcPts val="800"/>
                        </a:spcAft>
                      </a:pPr>
                      <a:r>
                        <a:rPr lang="en-GB" sz="7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Storm</a:t>
                      </a:r>
                      <a:endParaRPr lang="en-GB" sz="7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0000"/>
                        </a:lnSpc>
                        <a:spcAft>
                          <a:spcPts val="800"/>
                        </a:spcAft>
                      </a:pPr>
                      <a:r>
                        <a:rPr lang="en-GB" sz="7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Little Cloud</a:t>
                      </a:r>
                      <a:endParaRPr lang="en-GB" sz="7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0000"/>
                        </a:lnSpc>
                        <a:spcAft>
                          <a:spcPts val="800"/>
                        </a:spcAft>
                      </a:pPr>
                      <a:r>
                        <a:rPr lang="en-GB" sz="7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How to catch a star</a:t>
                      </a:r>
                      <a:endParaRPr lang="en-GB" sz="7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0000"/>
                        </a:lnSpc>
                        <a:spcAft>
                          <a:spcPts val="800"/>
                        </a:spcAft>
                      </a:pPr>
                      <a:r>
                        <a:rPr lang="en-GB" sz="70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0000"/>
                        </a:lnSpc>
                      </a:pPr>
                      <a:r>
                        <a:rPr lang="en-GB" sz="700" b="1"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TFW Text: We are Going on a Bear Hunt</a:t>
                      </a:r>
                    </a:p>
                    <a:p>
                      <a:pPr algn="ctr">
                        <a:lnSpc>
                          <a:spcPct val="100000"/>
                        </a:lnSpc>
                      </a:pPr>
                      <a:endParaRPr lang="en-GB" sz="700" b="1"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0000"/>
                        </a:lnSpc>
                      </a:pPr>
                      <a:r>
                        <a:rPr lang="en-GB" sz="7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The Snail and the Whale</a:t>
                      </a:r>
                    </a:p>
                    <a:p>
                      <a:pPr algn="ctr">
                        <a:lnSpc>
                          <a:spcPct val="100000"/>
                        </a:lnSpc>
                      </a:pPr>
                      <a:endParaRPr lang="en-GB" sz="700" dirty="0">
                        <a:effectLst/>
                        <a:latin typeface="Century Gothic" panose="020B0502020202020204" pitchFamily="34" charset="0"/>
                        <a:ea typeface="Times New Roman" panose="02020603050405020304" pitchFamily="18" charset="0"/>
                        <a:cs typeface="Times New Roman" panose="02020603050405020304" pitchFamily="18" charset="0"/>
                      </a:endParaRPr>
                    </a:p>
                    <a:p>
                      <a:pPr algn="ctr">
                        <a:lnSpc>
                          <a:spcPct val="100000"/>
                        </a:lnSpc>
                      </a:pPr>
                      <a:r>
                        <a:rPr lang="en-GB" sz="7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What the Ladybird Heard</a:t>
                      </a:r>
                    </a:p>
                    <a:p>
                      <a:pPr algn="ctr">
                        <a:lnSpc>
                          <a:spcPct val="100000"/>
                        </a:lnSpc>
                      </a:pPr>
                      <a:endParaRPr lang="en-GB" sz="700" dirty="0">
                        <a:effectLst/>
                        <a:latin typeface="Century Gothic" panose="020B0502020202020204" pitchFamily="34" charset="0"/>
                        <a:ea typeface="Times New Roman" panose="02020603050405020304" pitchFamily="18" charset="0"/>
                        <a:cs typeface="Times New Roman" panose="02020603050405020304" pitchFamily="18" charset="0"/>
                      </a:endParaRPr>
                    </a:p>
                    <a:p>
                      <a:pPr algn="ctr">
                        <a:lnSpc>
                          <a:spcPct val="100000"/>
                        </a:lnSpc>
                      </a:pPr>
                      <a:r>
                        <a:rPr lang="en-GB" sz="7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Rumble in the jungle</a:t>
                      </a:r>
                      <a:endParaRPr lang="en-GB" sz="700" dirty="0">
                        <a:effectLst/>
                        <a:latin typeface="Century Gothic" panose="020B0502020202020204" pitchFamily="34" charset="0"/>
                        <a:ea typeface="Times New Roman" panose="02020603050405020304" pitchFamily="18" charset="0"/>
                        <a:cs typeface="Times New Roman" panose="02020603050405020304" pitchFamily="18" charset="0"/>
                      </a:endParaRPr>
                    </a:p>
                    <a:p>
                      <a:pPr algn="ctr">
                        <a:lnSpc>
                          <a:spcPct val="100000"/>
                        </a:lnSpc>
                      </a:pPr>
                      <a:endParaRPr lang="en-GB" sz="7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0000"/>
                        </a:lnSpc>
                      </a:pPr>
                      <a:r>
                        <a:rPr lang="en-GB" sz="7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I am a Tiger</a:t>
                      </a:r>
                    </a:p>
                    <a:p>
                      <a:pPr algn="ctr">
                        <a:lnSpc>
                          <a:spcPct val="100000"/>
                        </a:lnSpc>
                      </a:pPr>
                      <a:endParaRPr lang="en-GB" sz="700" dirty="0">
                        <a:effectLst/>
                        <a:latin typeface="Century Gothic" panose="020B0502020202020204" pitchFamily="34" charset="0"/>
                        <a:ea typeface="Times New Roman" panose="02020603050405020304" pitchFamily="18" charset="0"/>
                        <a:cs typeface="Times New Roman" panose="02020603050405020304" pitchFamily="18" charset="0"/>
                      </a:endParaRPr>
                    </a:p>
                    <a:p>
                      <a:pPr algn="ctr">
                        <a:lnSpc>
                          <a:spcPct val="100000"/>
                        </a:lnSpc>
                      </a:pPr>
                      <a:r>
                        <a:rPr lang="en-GB" sz="7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You can’t take an Elephant on a Bus</a:t>
                      </a:r>
                    </a:p>
                    <a:p>
                      <a:pPr algn="ctr">
                        <a:lnSpc>
                          <a:spcPct val="100000"/>
                        </a:lnSpc>
                      </a:pPr>
                      <a:endParaRPr lang="en-GB" sz="700" dirty="0">
                        <a:effectLst/>
                        <a:latin typeface="Century Gothic" panose="020B0502020202020204" pitchFamily="34" charset="0"/>
                        <a:ea typeface="Times New Roman" panose="02020603050405020304" pitchFamily="18" charset="0"/>
                        <a:cs typeface="Times New Roman" panose="02020603050405020304" pitchFamily="18" charset="0"/>
                      </a:endParaRPr>
                    </a:p>
                    <a:p>
                      <a:pPr algn="ctr">
                        <a:lnSpc>
                          <a:spcPct val="100000"/>
                        </a:lnSpc>
                        <a:spcAft>
                          <a:spcPts val="800"/>
                        </a:spcAft>
                      </a:pPr>
                      <a:r>
                        <a:rPr lang="en-GB" sz="7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One Day in our Blue Planet… in the Savannah</a:t>
                      </a:r>
                      <a:endParaRPr lang="en-GB" sz="7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0000"/>
                        </a:lnSpc>
                        <a:spcAft>
                          <a:spcPts val="800"/>
                        </a:spcAft>
                      </a:pPr>
                      <a:r>
                        <a:rPr lang="en-GB" sz="700" b="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TFW Text</a:t>
                      </a:r>
                      <a:r>
                        <a:rPr lang="en-GB" sz="7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GB" sz="700" b="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Jack and the Beanstalk</a:t>
                      </a:r>
                      <a:endParaRPr lang="en-GB" sz="7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0000"/>
                        </a:lnSpc>
                        <a:spcAft>
                          <a:spcPts val="800"/>
                        </a:spcAft>
                      </a:pPr>
                      <a:r>
                        <a:rPr lang="en-GB" sz="7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The Very Hungry Caterpillar</a:t>
                      </a:r>
                      <a:endParaRPr lang="en-GB" sz="7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0000"/>
                        </a:lnSpc>
                        <a:spcAft>
                          <a:spcPts val="800"/>
                        </a:spcAft>
                      </a:pPr>
                      <a:r>
                        <a:rPr lang="en-GB" sz="7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Lola Plants a Garden</a:t>
                      </a:r>
                      <a:endParaRPr lang="en-GB" sz="7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0000"/>
                        </a:lnSpc>
                        <a:spcAft>
                          <a:spcPts val="800"/>
                        </a:spcAft>
                      </a:pPr>
                      <a:r>
                        <a:rPr lang="en-GB" sz="7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Ten Seeds</a:t>
                      </a:r>
                      <a:endParaRPr lang="en-GB" sz="7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0000"/>
                        </a:lnSpc>
                        <a:spcAft>
                          <a:spcPts val="800"/>
                        </a:spcAft>
                      </a:pPr>
                      <a:r>
                        <a:rPr lang="en-GB" sz="7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Supertato</a:t>
                      </a:r>
                      <a:endParaRPr lang="en-GB" sz="7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0000"/>
                        </a:lnSpc>
                        <a:spcAft>
                          <a:spcPts val="800"/>
                        </a:spcAft>
                      </a:pPr>
                      <a:r>
                        <a:rPr lang="en-GB" sz="7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The Runaway Pea</a:t>
                      </a:r>
                      <a:endParaRPr lang="en-GB" sz="7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0000"/>
                        </a:lnSpc>
                        <a:spcAft>
                          <a:spcPts val="800"/>
                        </a:spcAft>
                      </a:pPr>
                      <a:r>
                        <a:rPr lang="en-GB" sz="7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The Extraordinary Gardener</a:t>
                      </a:r>
                      <a:endParaRPr lang="en-GB" sz="7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0000"/>
                        </a:lnSpc>
                        <a:spcAft>
                          <a:spcPts val="800"/>
                        </a:spcAft>
                      </a:pPr>
                      <a:r>
                        <a:rPr lang="en-GB" sz="7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Non-fiction books on Lifecycle</a:t>
                      </a:r>
                      <a:endParaRPr lang="en-GB" sz="7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lnSpc>
                          <a:spcPct val="100000"/>
                        </a:lnSpc>
                      </a:pPr>
                      <a:r>
                        <a:rPr lang="en-GB" sz="700" b="1"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TFW Text: The Lighthouse Keepers Lunch </a:t>
                      </a:r>
                      <a:endParaRPr lang="en-GB" sz="700" dirty="0">
                        <a:effectLst/>
                        <a:latin typeface="Century Gothic" panose="020B0502020202020204" pitchFamily="34" charset="0"/>
                        <a:ea typeface="Times New Roman" panose="02020603050405020304" pitchFamily="18" charset="0"/>
                        <a:cs typeface="Times New Roman" panose="02020603050405020304" pitchFamily="18" charset="0"/>
                      </a:endParaRPr>
                    </a:p>
                    <a:p>
                      <a:pPr algn="ctr">
                        <a:lnSpc>
                          <a:spcPct val="100000"/>
                        </a:lnSpc>
                      </a:pPr>
                      <a:endParaRPr lang="en-GB" sz="700" b="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0000"/>
                        </a:lnSpc>
                      </a:pPr>
                      <a:r>
                        <a:rPr lang="en-GB" sz="700" b="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Sharing a Shell</a:t>
                      </a:r>
                      <a:endParaRPr lang="en-GB" sz="700" b="0" dirty="0">
                        <a:effectLst/>
                        <a:latin typeface="Century Gothic" panose="020B0502020202020204" pitchFamily="34" charset="0"/>
                        <a:ea typeface="Times New Roman" panose="02020603050405020304" pitchFamily="18" charset="0"/>
                        <a:cs typeface="Times New Roman" panose="02020603050405020304" pitchFamily="18" charset="0"/>
                      </a:endParaRPr>
                    </a:p>
                    <a:p>
                      <a:pPr algn="ctr">
                        <a:lnSpc>
                          <a:spcPct val="100000"/>
                        </a:lnSpc>
                      </a:pPr>
                      <a:endParaRPr lang="en-GB" sz="700" b="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0000"/>
                        </a:lnSpc>
                      </a:pPr>
                      <a:r>
                        <a:rPr lang="en-GB" sz="7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Flotsam</a:t>
                      </a:r>
                    </a:p>
                    <a:p>
                      <a:pPr algn="ctr">
                        <a:lnSpc>
                          <a:spcPct val="100000"/>
                        </a:lnSpc>
                      </a:pPr>
                      <a:endParaRPr lang="en-GB" sz="700" dirty="0">
                        <a:effectLst/>
                        <a:latin typeface="Century Gothic" panose="020B0502020202020204" pitchFamily="34" charset="0"/>
                        <a:ea typeface="Times New Roman" panose="02020603050405020304" pitchFamily="18" charset="0"/>
                        <a:cs typeface="Times New Roman" panose="02020603050405020304" pitchFamily="18" charset="0"/>
                      </a:endParaRPr>
                    </a:p>
                    <a:p>
                      <a:pPr algn="ctr">
                        <a:lnSpc>
                          <a:spcPct val="100000"/>
                        </a:lnSpc>
                      </a:pPr>
                      <a:r>
                        <a:rPr lang="en-GB" sz="7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Sally and the Limpet</a:t>
                      </a:r>
                    </a:p>
                    <a:p>
                      <a:pPr algn="ctr">
                        <a:lnSpc>
                          <a:spcPct val="100000"/>
                        </a:lnSpc>
                      </a:pPr>
                      <a:endParaRPr lang="en-GB" sz="700" dirty="0">
                        <a:effectLst/>
                        <a:latin typeface="Century Gothic" panose="020B0502020202020204" pitchFamily="34" charset="0"/>
                        <a:ea typeface="Times New Roman" panose="02020603050405020304" pitchFamily="18" charset="0"/>
                        <a:cs typeface="Times New Roman" panose="02020603050405020304" pitchFamily="18" charset="0"/>
                      </a:endParaRPr>
                    </a:p>
                    <a:p>
                      <a:pPr algn="ctr">
                        <a:lnSpc>
                          <a:spcPct val="100000"/>
                        </a:lnSpc>
                        <a:spcAft>
                          <a:spcPts val="800"/>
                        </a:spcAft>
                      </a:pPr>
                      <a:r>
                        <a:rPr lang="en-GB" sz="700" kern="12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Billys</a:t>
                      </a:r>
                      <a:r>
                        <a:rPr lang="en-GB" sz="700" kern="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Bucket</a:t>
                      </a:r>
                      <a:endParaRPr lang="en-GB" sz="7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507345316"/>
                  </a:ext>
                </a:extLst>
              </a:tr>
              <a:tr h="2244688">
                <a:tc>
                  <a:txBody>
                    <a:bodyPr/>
                    <a:lstStyle/>
                    <a:p>
                      <a:pPr algn="ctr"/>
                      <a:r>
                        <a:rPr lang="en-US" sz="1200" b="1" dirty="0">
                          <a:latin typeface="Century Gothic" panose="020B0502020202020204" pitchFamily="34" charset="0"/>
                          <a:cs typeface="Amatic SC" panose="00000500000000000000" pitchFamily="2" charset="-79"/>
                        </a:rPr>
                        <a:t>‘Wow’ moments / </a:t>
                      </a:r>
                      <a:r>
                        <a:rPr lang="en-US" sz="1200" b="1" dirty="0">
                          <a:solidFill>
                            <a:schemeClr val="tx1"/>
                          </a:solidFill>
                          <a:latin typeface="Century Gothic" panose="020B0502020202020204" pitchFamily="34" charset="0"/>
                          <a:cs typeface="Amatic SC" panose="00000500000000000000" pitchFamily="2" charset="-79"/>
                        </a:rPr>
                        <a:t>Enrichment</a:t>
                      </a:r>
                      <a:r>
                        <a:rPr lang="en-US" sz="1200" b="1" dirty="0">
                          <a:solidFill>
                            <a:srgbClr val="0070C0"/>
                          </a:solidFill>
                          <a:latin typeface="Century Gothic" panose="020B0502020202020204" pitchFamily="34" charset="0"/>
                          <a:cs typeface="Amatic SC" panose="00000500000000000000" pitchFamily="2" charset="-79"/>
                        </a:rPr>
                        <a:t> </a:t>
                      </a:r>
                      <a:endParaRPr lang="en-GB" sz="1200" b="1" dirty="0">
                        <a:solidFill>
                          <a:srgbClr val="0070C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171450" indent="-171450" algn="ctr">
                        <a:buFont typeface="Wingdings" panose="05000000000000000000" pitchFamily="2" charset="2"/>
                        <a:buChar char="Ø"/>
                      </a:pPr>
                      <a:r>
                        <a:rPr lang="en-US" sz="700" dirty="0">
                          <a:solidFill>
                            <a:schemeClr val="tx1"/>
                          </a:solidFill>
                          <a:latin typeface="Century Gothic" panose="020B0502020202020204" pitchFamily="34" charset="0"/>
                          <a:cs typeface="Amatic SC" panose="00000500000000000000" pitchFamily="2" charset="-79"/>
                        </a:rPr>
                        <a:t>Autumn Trail – local area walk (School/Village)</a:t>
                      </a:r>
                    </a:p>
                    <a:p>
                      <a:pPr marL="171450" indent="-171450" algn="ctr">
                        <a:buFont typeface="Wingdings" panose="05000000000000000000" pitchFamily="2" charset="2"/>
                        <a:buChar char="Ø"/>
                      </a:pPr>
                      <a:r>
                        <a:rPr lang="en-GB" sz="700" kern="1200" dirty="0">
                          <a:solidFill>
                            <a:schemeClr val="dk1"/>
                          </a:solidFill>
                          <a:effectLst/>
                          <a:latin typeface="Century Gothic" panose="020B0502020202020204" pitchFamily="34" charset="0"/>
                          <a:ea typeface="+mn-ea"/>
                          <a:cs typeface="+mn-cs"/>
                        </a:rPr>
                        <a:t>Cooking veg soup/bread</a:t>
                      </a:r>
                    </a:p>
                    <a:p>
                      <a:pPr marL="171450" indent="-171450" algn="ctr">
                        <a:buFont typeface="Wingdings" panose="05000000000000000000" pitchFamily="2" charset="2"/>
                        <a:buChar char="Ø"/>
                      </a:pPr>
                      <a:r>
                        <a:rPr lang="en-GB" sz="700" kern="1200" dirty="0">
                          <a:solidFill>
                            <a:schemeClr val="dk1"/>
                          </a:solidFill>
                          <a:effectLst/>
                          <a:latin typeface="Century Gothic" panose="020B0502020202020204" pitchFamily="34" charset="0"/>
                          <a:ea typeface="+mn-ea"/>
                          <a:cs typeface="+mn-cs"/>
                        </a:rPr>
                        <a:t>Visit from key workers :</a:t>
                      </a:r>
                      <a:r>
                        <a:rPr lang="en-US" sz="700" dirty="0">
                          <a:solidFill>
                            <a:schemeClr val="tx1"/>
                          </a:solidFill>
                          <a:latin typeface="Century Gothic" panose="020B0502020202020204" pitchFamily="34" charset="0"/>
                          <a:cs typeface="Amatic SC" panose="00000500000000000000" pitchFamily="2" charset="-79"/>
                        </a:rPr>
                        <a:t>Nurse/police officer/ Fire Fighter/vet</a:t>
                      </a:r>
                      <a:r>
                        <a:rPr lang="en-US" sz="700" baseline="0" dirty="0">
                          <a:solidFill>
                            <a:schemeClr val="tx1"/>
                          </a:solidFill>
                          <a:latin typeface="Century Gothic" panose="020B0502020202020204" pitchFamily="34" charset="0"/>
                          <a:cs typeface="Amatic SC" panose="00000500000000000000" pitchFamily="2" charset="-79"/>
                        </a:rPr>
                        <a:t> </a:t>
                      </a:r>
                      <a:r>
                        <a:rPr lang="en-US" sz="700" dirty="0">
                          <a:solidFill>
                            <a:schemeClr val="tx1"/>
                          </a:solidFill>
                          <a:latin typeface="Century Gothic" panose="020B0502020202020204" pitchFamily="34" charset="0"/>
                          <a:cs typeface="Amatic SC" panose="00000500000000000000" pitchFamily="2" charset="-79"/>
                        </a:rPr>
                        <a:t>visit </a:t>
                      </a:r>
                    </a:p>
                    <a:p>
                      <a:pPr marL="171450" indent="-171450" algn="ctr">
                        <a:buFont typeface="Wingdings" panose="05000000000000000000" pitchFamily="2" charset="2"/>
                        <a:buChar char="Ø"/>
                      </a:pPr>
                      <a:r>
                        <a:rPr lang="en-US" sz="700" dirty="0">
                          <a:solidFill>
                            <a:schemeClr val="tx1"/>
                          </a:solidFill>
                          <a:latin typeface="Century Gothic" panose="020B0502020202020204" pitchFamily="34" charset="0"/>
                          <a:cs typeface="Amatic SC" panose="00000500000000000000" pitchFamily="2" charset="-79"/>
                        </a:rPr>
                        <a:t>National Read a Book Day – 6</a:t>
                      </a:r>
                      <a:r>
                        <a:rPr lang="en-US" sz="700" baseline="30000" dirty="0">
                          <a:solidFill>
                            <a:schemeClr val="tx1"/>
                          </a:solidFill>
                          <a:latin typeface="Century Gothic" panose="020B0502020202020204" pitchFamily="34" charset="0"/>
                          <a:cs typeface="Amatic SC" panose="00000500000000000000" pitchFamily="2" charset="-79"/>
                        </a:rPr>
                        <a:t>th</a:t>
                      </a:r>
                      <a:r>
                        <a:rPr lang="en-US" sz="700" dirty="0">
                          <a:solidFill>
                            <a:schemeClr val="tx1"/>
                          </a:solidFill>
                          <a:latin typeface="Century Gothic" panose="020B0502020202020204" pitchFamily="34" charset="0"/>
                          <a:cs typeface="Amatic SC" panose="00000500000000000000" pitchFamily="2" charset="-79"/>
                        </a:rPr>
                        <a:t> September </a:t>
                      </a:r>
                    </a:p>
                    <a:p>
                      <a:pPr marL="171450" indent="-171450" algn="ctr">
                        <a:buFont typeface="Wingdings" panose="05000000000000000000" pitchFamily="2" charset="2"/>
                        <a:buChar char="Ø"/>
                      </a:pPr>
                      <a:r>
                        <a:rPr lang="en-US" sz="700" dirty="0">
                          <a:solidFill>
                            <a:schemeClr val="tx1"/>
                          </a:solidFill>
                          <a:latin typeface="Century Gothic" panose="020B0502020202020204" pitchFamily="34" charset="0"/>
                          <a:cs typeface="Amatic SC" panose="00000500000000000000" pitchFamily="2" charset="-79"/>
                        </a:rPr>
                        <a:t>Recycling Week – 19</a:t>
                      </a:r>
                      <a:r>
                        <a:rPr lang="en-US" sz="700" baseline="30000" dirty="0">
                          <a:solidFill>
                            <a:schemeClr val="tx1"/>
                          </a:solidFill>
                          <a:latin typeface="Century Gothic" panose="020B0502020202020204" pitchFamily="34" charset="0"/>
                          <a:cs typeface="Amatic SC" panose="00000500000000000000" pitchFamily="2" charset="-79"/>
                        </a:rPr>
                        <a:t>th</a:t>
                      </a:r>
                      <a:r>
                        <a:rPr lang="en-US" sz="700" dirty="0">
                          <a:solidFill>
                            <a:schemeClr val="tx1"/>
                          </a:solidFill>
                          <a:latin typeface="Century Gothic" panose="020B0502020202020204" pitchFamily="34" charset="0"/>
                          <a:cs typeface="Amatic SC" panose="00000500000000000000" pitchFamily="2" charset="-79"/>
                        </a:rPr>
                        <a:t> September </a:t>
                      </a:r>
                    </a:p>
                    <a:p>
                      <a:pPr marL="171450" indent="-171450" algn="ctr">
                        <a:buFont typeface="Wingdings" panose="05000000000000000000" pitchFamily="2" charset="2"/>
                        <a:buChar char="Ø"/>
                      </a:pPr>
                      <a:r>
                        <a:rPr lang="en-US" sz="700" dirty="0">
                          <a:solidFill>
                            <a:schemeClr val="tx1"/>
                          </a:solidFill>
                          <a:latin typeface="Century Gothic" panose="020B0502020202020204" pitchFamily="34" charset="0"/>
                          <a:cs typeface="Amatic SC" panose="00000500000000000000" pitchFamily="2" charset="-79"/>
                        </a:rPr>
                        <a:t>Black History Month – October </a:t>
                      </a:r>
                    </a:p>
                    <a:p>
                      <a:pPr marL="171450" indent="-171450" algn="ctr">
                        <a:buFont typeface="Wingdings" panose="05000000000000000000" pitchFamily="2" charset="2"/>
                        <a:buChar char="Ø"/>
                      </a:pPr>
                      <a:r>
                        <a:rPr lang="en-US" sz="700" dirty="0">
                          <a:solidFill>
                            <a:schemeClr val="tx1"/>
                          </a:solidFill>
                          <a:latin typeface="Century Gothic" panose="020B0502020202020204" pitchFamily="34" charset="0"/>
                          <a:cs typeface="Amatic SC" panose="00000500000000000000" pitchFamily="2" charset="-79"/>
                        </a:rPr>
                        <a:t>World Animal Day – 4</a:t>
                      </a:r>
                      <a:r>
                        <a:rPr lang="en-US" sz="700" baseline="30000" dirty="0">
                          <a:solidFill>
                            <a:schemeClr val="tx1"/>
                          </a:solidFill>
                          <a:latin typeface="Century Gothic" panose="020B0502020202020204" pitchFamily="34" charset="0"/>
                          <a:cs typeface="Amatic SC" panose="00000500000000000000" pitchFamily="2" charset="-79"/>
                        </a:rPr>
                        <a:t>th</a:t>
                      </a:r>
                      <a:r>
                        <a:rPr lang="en-US" sz="700" dirty="0">
                          <a:solidFill>
                            <a:schemeClr val="tx1"/>
                          </a:solidFill>
                          <a:latin typeface="Century Gothic" panose="020B0502020202020204" pitchFamily="34" charset="0"/>
                          <a:cs typeface="Amatic SC" panose="00000500000000000000" pitchFamily="2" charset="-79"/>
                        </a:rPr>
                        <a:t> Oct</a:t>
                      </a:r>
                    </a:p>
                    <a:p>
                      <a:pPr algn="ctr"/>
                      <a:endParaRPr lang="en-US" sz="700" dirty="0">
                        <a:solidFill>
                          <a:schemeClr val="tx1"/>
                        </a:solidFill>
                        <a:latin typeface="Century Gothic" panose="020B0502020202020204" pitchFamily="34" charset="0"/>
                        <a:cs typeface="Amatic SC" panose="00000500000000000000" pitchFamily="2" charset="-79"/>
                      </a:endParaRPr>
                    </a:p>
                    <a:p>
                      <a:pPr algn="ctr"/>
                      <a:endParaRPr lang="en-US" sz="700" dirty="0">
                        <a:solidFill>
                          <a:schemeClr val="tx1"/>
                        </a:solidFill>
                        <a:latin typeface="Century Gothic" panose="020B0502020202020204" pitchFamily="34" charset="0"/>
                        <a:cs typeface="Amatic SC" panose="00000500000000000000" pitchFamily="2" charset="-79"/>
                      </a:endParaRPr>
                    </a:p>
                    <a:p>
                      <a:pPr algn="ctr"/>
                      <a:endParaRPr lang="en-US" sz="700" dirty="0">
                        <a:solidFill>
                          <a:schemeClr val="tx1"/>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700" dirty="0">
                          <a:solidFill>
                            <a:schemeClr val="tx1"/>
                          </a:solidFill>
                          <a:latin typeface="Century Gothic" panose="020B0502020202020204" pitchFamily="34" charset="0"/>
                          <a:cs typeface="Amatic SC" panose="00000500000000000000" pitchFamily="2" charset="-79"/>
                        </a:rPr>
                        <a:t>Owl Sanctuary visit</a:t>
                      </a:r>
                    </a:p>
                    <a:p>
                      <a:pPr marL="171450" indent="-171450" algn="ctr">
                        <a:lnSpc>
                          <a:spcPct val="100000"/>
                        </a:lnSpc>
                        <a:buFont typeface="Wingdings" panose="05000000000000000000" pitchFamily="2" charset="2"/>
                        <a:buChar char="Ø"/>
                      </a:pPr>
                      <a:r>
                        <a:rPr lang="en-GB" sz="700" kern="1200" dirty="0">
                          <a:solidFill>
                            <a:schemeClr val="dk1"/>
                          </a:solidFill>
                          <a:effectLst/>
                          <a:latin typeface="Century Gothic" panose="020B0502020202020204" pitchFamily="34" charset="0"/>
                          <a:ea typeface="+mn-ea"/>
                          <a:cs typeface="+mn-cs"/>
                        </a:rPr>
                        <a:t>Bubbling magic potions </a:t>
                      </a:r>
                    </a:p>
                    <a:p>
                      <a:pPr marL="171450" indent="-171450" algn="ctr">
                        <a:lnSpc>
                          <a:spcPct val="100000"/>
                        </a:lnSpc>
                        <a:buFont typeface="Wingdings" panose="05000000000000000000" pitchFamily="2" charset="2"/>
                        <a:buChar char="Ø"/>
                      </a:pPr>
                      <a:r>
                        <a:rPr lang="en-GB" sz="700" kern="1200" dirty="0">
                          <a:solidFill>
                            <a:schemeClr val="dk1"/>
                          </a:solidFill>
                          <a:effectLst/>
                          <a:latin typeface="Century Gothic" panose="020B0502020202020204" pitchFamily="34" charset="0"/>
                          <a:ea typeface="+mn-ea"/>
                          <a:cs typeface="+mn-cs"/>
                        </a:rPr>
                        <a:t>Cooking marshmallows on the fire</a:t>
                      </a:r>
                    </a:p>
                    <a:p>
                      <a:pPr marL="171450" marR="0" lvl="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700" dirty="0">
                          <a:solidFill>
                            <a:schemeClr val="tx1"/>
                          </a:solidFill>
                          <a:latin typeface="Century Gothic" panose="020B0502020202020204" pitchFamily="34" charset="0"/>
                          <a:cs typeface="Amatic SC" panose="00000500000000000000" pitchFamily="2" charset="-79"/>
                        </a:rPr>
                        <a:t>Bonfire Night/</a:t>
                      </a:r>
                      <a:r>
                        <a:rPr lang="en-GB" sz="700" kern="1200" dirty="0">
                          <a:solidFill>
                            <a:schemeClr val="dk1"/>
                          </a:solidFill>
                          <a:effectLst/>
                          <a:latin typeface="Century Gothic" panose="020B0502020202020204" pitchFamily="34" charset="0"/>
                          <a:ea typeface="+mn-ea"/>
                          <a:cs typeface="+mn-cs"/>
                        </a:rPr>
                        <a:t>Fire / Sparkler safety/</a:t>
                      </a:r>
                      <a:r>
                        <a:rPr lang="en-US" sz="700" dirty="0">
                          <a:solidFill>
                            <a:schemeClr val="tx1"/>
                          </a:solidFill>
                          <a:latin typeface="Century Gothic" panose="020B0502020202020204" pitchFamily="34" charset="0"/>
                          <a:cs typeface="Amatic SC" panose="00000500000000000000" pitchFamily="2" charset="-79"/>
                        </a:rPr>
                        <a:t>Guy Fawkes </a:t>
                      </a:r>
                    </a:p>
                    <a:p>
                      <a:pPr marL="171450" marR="0" lvl="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700" dirty="0">
                          <a:solidFill>
                            <a:schemeClr val="tx1"/>
                          </a:solidFill>
                          <a:latin typeface="Century Gothic" panose="020B0502020202020204" pitchFamily="34" charset="0"/>
                          <a:cs typeface="Amatic SC" panose="00000500000000000000" pitchFamily="2" charset="-79"/>
                        </a:rPr>
                        <a:t>Remembrance day</a:t>
                      </a:r>
                      <a:endParaRPr lang="en-GB" sz="700" kern="1200" dirty="0">
                        <a:solidFill>
                          <a:schemeClr val="dk1"/>
                        </a:solidFill>
                        <a:effectLst/>
                        <a:latin typeface="Century Gothic" panose="020B0502020202020204" pitchFamily="34" charset="0"/>
                        <a:ea typeface="+mn-ea"/>
                        <a:cs typeface="+mn-cs"/>
                      </a:endParaRPr>
                    </a:p>
                    <a:p>
                      <a:pPr marL="171450" indent="-171450" algn="ctr">
                        <a:lnSpc>
                          <a:spcPct val="100000"/>
                        </a:lnSpc>
                        <a:buFont typeface="Wingdings" panose="05000000000000000000" pitchFamily="2" charset="2"/>
                        <a:buChar char="Ø"/>
                      </a:pPr>
                      <a:r>
                        <a:rPr lang="en-GB" sz="700" kern="1200" dirty="0">
                          <a:solidFill>
                            <a:schemeClr val="dk1"/>
                          </a:solidFill>
                          <a:effectLst/>
                          <a:latin typeface="Century Gothic" panose="020B0502020202020204" pitchFamily="34" charset="0"/>
                          <a:ea typeface="+mn-ea"/>
                          <a:cs typeface="+mn-cs"/>
                        </a:rPr>
                        <a:t>Christmas nativity. </a:t>
                      </a:r>
                    </a:p>
                    <a:p>
                      <a:pPr marL="171450" indent="-171450" algn="ctr">
                        <a:lnSpc>
                          <a:spcPct val="100000"/>
                        </a:lnSpc>
                        <a:buFont typeface="Wingdings" panose="05000000000000000000" pitchFamily="2" charset="2"/>
                        <a:buChar char="Ø"/>
                      </a:pPr>
                      <a:r>
                        <a:rPr lang="en-GB" sz="700" kern="1200" dirty="0">
                          <a:solidFill>
                            <a:schemeClr val="dk1"/>
                          </a:solidFill>
                          <a:effectLst/>
                          <a:latin typeface="Century Gothic" panose="020B0502020202020204" pitchFamily="34" charset="0"/>
                          <a:ea typeface="+mn-ea"/>
                          <a:cs typeface="+mn-cs"/>
                        </a:rPr>
                        <a:t>Food tasting from different cultures. -Diwali Dancing and cooking.</a:t>
                      </a:r>
                    </a:p>
                    <a:p>
                      <a:pPr marL="171450" indent="-171450" algn="ctr">
                        <a:lnSpc>
                          <a:spcPct val="100000"/>
                        </a:lnSpc>
                        <a:buFont typeface="Wingdings" panose="05000000000000000000" pitchFamily="2" charset="2"/>
                        <a:buChar char="Ø"/>
                      </a:pPr>
                      <a:r>
                        <a:rPr lang="en-GB" sz="700" kern="1200" dirty="0">
                          <a:solidFill>
                            <a:schemeClr val="dk1"/>
                          </a:solidFill>
                          <a:effectLst/>
                          <a:latin typeface="Century Gothic" panose="020B0502020202020204" pitchFamily="34" charset="0"/>
                          <a:ea typeface="+mn-ea"/>
                          <a:cs typeface="+mn-cs"/>
                        </a:rPr>
                        <a:t>Exploring Toys of the past and creating an exhibition of inventions</a:t>
                      </a:r>
                      <a:endParaRPr lang="en-GB" sz="700" dirty="0">
                        <a:effectLst/>
                        <a:latin typeface="Century Gothic" panose="020B0502020202020204" pitchFamily="34" charset="0"/>
                        <a:ea typeface="Calibri" panose="020F0502020204030204" pitchFamily="34" charset="0"/>
                        <a:cs typeface="Times New Roman" panose="02020603050405020304" pitchFamily="18" charset="0"/>
                      </a:endParaRPr>
                    </a:p>
                    <a:p>
                      <a:pPr marL="171450" marR="0" lvl="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700" dirty="0">
                          <a:effectLst/>
                          <a:latin typeface="Century Gothic" panose="020B0502020202020204" pitchFamily="34" charset="0"/>
                          <a:ea typeface="Calibri" panose="020F0502020204030204" pitchFamily="34" charset="0"/>
                          <a:cs typeface="Times New Roman" panose="02020603050405020304" pitchFamily="18" charset="0"/>
                        </a:rPr>
                        <a:t>Visit Truro Museum – Old Toys</a:t>
                      </a:r>
                      <a:endParaRPr lang="en-GB" sz="7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p>
                      <a:pPr marL="171450" marR="0" lvl="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7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Halloween -31</a:t>
                      </a:r>
                      <a:r>
                        <a:rPr lang="en-GB" sz="700" baseline="30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st</a:t>
                      </a:r>
                      <a:r>
                        <a:rPr lang="en-GB" sz="7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Oct </a:t>
                      </a:r>
                    </a:p>
                    <a:p>
                      <a:pPr marL="171450" marR="0" lvl="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7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Bonfire Night 5</a:t>
                      </a:r>
                      <a:r>
                        <a:rPr lang="en-GB" sz="700" baseline="30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th</a:t>
                      </a:r>
                      <a:r>
                        <a:rPr lang="en-GB" sz="7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Nov</a:t>
                      </a:r>
                    </a:p>
                    <a:p>
                      <a:pPr marL="171450" marR="0" lvl="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7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Remembrance Day 11</a:t>
                      </a:r>
                      <a:r>
                        <a:rPr lang="en-GB" sz="700" baseline="30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th</a:t>
                      </a:r>
                      <a:r>
                        <a:rPr lang="en-GB" sz="7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Nov</a:t>
                      </a:r>
                    </a:p>
                    <a:p>
                      <a:pPr marL="171450" marR="0" lvl="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700" kern="1200" dirty="0">
                          <a:solidFill>
                            <a:schemeClr val="dk1"/>
                          </a:solidFill>
                          <a:effectLst/>
                          <a:latin typeface="Century Gothic" panose="020B0502020202020204" pitchFamily="34" charset="0"/>
                          <a:ea typeface="+mn-ea"/>
                          <a:cs typeface="+mn-cs"/>
                        </a:rPr>
                        <a:t>Diwali- 12</a:t>
                      </a:r>
                      <a:r>
                        <a:rPr lang="en-GB" sz="700" kern="1200" baseline="30000" dirty="0">
                          <a:solidFill>
                            <a:schemeClr val="dk1"/>
                          </a:solidFill>
                          <a:effectLst/>
                          <a:latin typeface="Century Gothic" panose="020B0502020202020204" pitchFamily="34" charset="0"/>
                          <a:ea typeface="+mn-ea"/>
                          <a:cs typeface="+mn-cs"/>
                        </a:rPr>
                        <a:t>th</a:t>
                      </a:r>
                      <a:r>
                        <a:rPr lang="en-GB" sz="700" kern="1200" dirty="0">
                          <a:solidFill>
                            <a:schemeClr val="dk1"/>
                          </a:solidFill>
                          <a:effectLst/>
                          <a:latin typeface="Century Gothic" panose="020B0502020202020204" pitchFamily="34" charset="0"/>
                          <a:ea typeface="+mn-ea"/>
                          <a:cs typeface="+mn-cs"/>
                        </a:rPr>
                        <a:t> Nov</a:t>
                      </a:r>
                    </a:p>
                    <a:p>
                      <a:pPr marL="171450" marR="0" lvl="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700" kern="1200" dirty="0">
                          <a:solidFill>
                            <a:schemeClr val="dk1"/>
                          </a:solidFill>
                          <a:effectLst/>
                          <a:latin typeface="Century Gothic" panose="020B0502020202020204" pitchFamily="34" charset="0"/>
                          <a:ea typeface="+mn-ea"/>
                          <a:cs typeface="+mn-cs"/>
                        </a:rPr>
                        <a:t>St Andrews Day – 30th</a:t>
                      </a:r>
                    </a:p>
                    <a:p>
                      <a:pPr marL="171450" marR="0" lvl="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700" kern="1200" dirty="0" err="1">
                          <a:solidFill>
                            <a:schemeClr val="dk1"/>
                          </a:solidFill>
                          <a:effectLst/>
                          <a:latin typeface="Century Gothic" panose="020B0502020202020204" pitchFamily="34" charset="0"/>
                          <a:ea typeface="+mn-ea"/>
                          <a:cs typeface="+mn-cs"/>
                        </a:rPr>
                        <a:t>Hannukkah</a:t>
                      </a:r>
                      <a:r>
                        <a:rPr lang="en-GB" sz="700" kern="1200" dirty="0">
                          <a:solidFill>
                            <a:schemeClr val="dk1"/>
                          </a:solidFill>
                          <a:effectLst/>
                          <a:latin typeface="Century Gothic" panose="020B0502020202020204" pitchFamily="34" charset="0"/>
                          <a:ea typeface="+mn-ea"/>
                          <a:cs typeface="+mn-cs"/>
                        </a:rPr>
                        <a:t> 7</a:t>
                      </a:r>
                      <a:r>
                        <a:rPr lang="en-GB" sz="700" kern="1200" baseline="30000" dirty="0">
                          <a:solidFill>
                            <a:schemeClr val="dk1"/>
                          </a:solidFill>
                          <a:effectLst/>
                          <a:latin typeface="Century Gothic" panose="020B0502020202020204" pitchFamily="34" charset="0"/>
                          <a:ea typeface="+mn-ea"/>
                          <a:cs typeface="+mn-cs"/>
                        </a:rPr>
                        <a:t>th</a:t>
                      </a:r>
                      <a:r>
                        <a:rPr lang="en-GB" sz="700" kern="1200" dirty="0">
                          <a:solidFill>
                            <a:schemeClr val="dk1"/>
                          </a:solidFill>
                          <a:effectLst/>
                          <a:latin typeface="Century Gothic" panose="020B0502020202020204" pitchFamily="34" charset="0"/>
                          <a:ea typeface="+mn-ea"/>
                          <a:cs typeface="+mn-cs"/>
                        </a:rPr>
                        <a:t> Dec</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700" dirty="0">
                        <a:solidFill>
                          <a:schemeClr val="tx1"/>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171450" indent="-171450" algn="ctr">
                        <a:lnSpc>
                          <a:spcPct val="115000"/>
                        </a:lnSpc>
                        <a:spcAft>
                          <a:spcPts val="0"/>
                        </a:spcAft>
                        <a:buFont typeface="Wingdings" panose="05000000000000000000" pitchFamily="2" charset="2"/>
                        <a:buChar char="Ø"/>
                      </a:pPr>
                      <a:r>
                        <a:rPr lang="en-GB" sz="700" dirty="0">
                          <a:effectLst/>
                          <a:latin typeface="Century Gothic" panose="020B0502020202020204" pitchFamily="34" charset="0"/>
                          <a:ea typeface="Calibri" panose="020F0502020204030204" pitchFamily="34" charset="0"/>
                          <a:cs typeface="Times New Roman" panose="02020603050405020304" pitchFamily="18" charset="0"/>
                        </a:rPr>
                        <a:t>New Year – Calendars </a:t>
                      </a:r>
                    </a:p>
                    <a:p>
                      <a:pPr marL="171450" indent="-171450" algn="ctr">
                        <a:buFont typeface="Wingdings" panose="05000000000000000000" pitchFamily="2" charset="2"/>
                        <a:buChar char="Ø"/>
                      </a:pPr>
                      <a:r>
                        <a:rPr lang="en-GB" sz="700" kern="1200" dirty="0">
                          <a:solidFill>
                            <a:schemeClr val="dk1"/>
                          </a:solidFill>
                          <a:effectLst/>
                          <a:latin typeface="Century Gothic" panose="020B0502020202020204" pitchFamily="34" charset="0"/>
                          <a:ea typeface="+mn-ea"/>
                          <a:cs typeface="+mn-cs"/>
                        </a:rPr>
                        <a:t>Winter/ice  - walk</a:t>
                      </a:r>
                    </a:p>
                    <a:p>
                      <a:pPr marL="171450" indent="-171450" algn="ctr">
                        <a:buFont typeface="Wingdings" panose="05000000000000000000" pitchFamily="2" charset="2"/>
                        <a:buChar char="Ø"/>
                      </a:pPr>
                      <a:r>
                        <a:rPr lang="en-GB" sz="700" kern="1200" dirty="0">
                          <a:solidFill>
                            <a:schemeClr val="dk1"/>
                          </a:solidFill>
                          <a:effectLst/>
                          <a:latin typeface="Century Gothic" panose="020B0502020202020204" pitchFamily="34" charset="0"/>
                          <a:ea typeface="+mn-ea"/>
                          <a:cs typeface="+mn-cs"/>
                        </a:rPr>
                        <a:t>Winter weather changes- Studying frost, snow, ice. </a:t>
                      </a:r>
                    </a:p>
                    <a:p>
                      <a:pPr marL="171450" indent="-171450" algn="ctr">
                        <a:buFont typeface="Wingdings" panose="05000000000000000000" pitchFamily="2" charset="2"/>
                        <a:buChar char="Ø"/>
                      </a:pPr>
                      <a:r>
                        <a:rPr lang="en-GB" sz="700" kern="1200" dirty="0">
                          <a:solidFill>
                            <a:schemeClr val="dk1"/>
                          </a:solidFill>
                          <a:effectLst/>
                          <a:latin typeface="Century Gothic" panose="020B0502020202020204" pitchFamily="34" charset="0"/>
                          <a:ea typeface="+mn-ea"/>
                          <a:cs typeface="+mn-cs"/>
                        </a:rPr>
                        <a:t>-Ice experiment: How can we make ice? How can we melt ice the quickest? </a:t>
                      </a:r>
                    </a:p>
                    <a:p>
                      <a:pPr marL="171450" marR="0" lvl="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700" kern="1200" dirty="0">
                          <a:solidFill>
                            <a:schemeClr val="dk1"/>
                          </a:solidFill>
                          <a:effectLst/>
                          <a:latin typeface="Century Gothic" panose="020B0502020202020204" pitchFamily="34" charset="0"/>
                          <a:ea typeface="+mn-ea"/>
                          <a:cs typeface="+mn-cs"/>
                        </a:rPr>
                        <a:t>Space </a:t>
                      </a:r>
                      <a:r>
                        <a:rPr lang="en-GB" sz="700" baseline="0" dirty="0">
                          <a:effectLst/>
                          <a:latin typeface="Century Gothic" panose="020B0502020202020204" pitchFamily="34" charset="0"/>
                          <a:ea typeface="Calibri" panose="020F0502020204030204" pitchFamily="34" charset="0"/>
                          <a:cs typeface="Times New Roman" panose="02020603050405020304" pitchFamily="18" charset="0"/>
                        </a:rPr>
                        <a:t>Art exhibition</a:t>
                      </a:r>
                      <a:endParaRPr lang="en-GB" sz="700" kern="1200" dirty="0">
                        <a:solidFill>
                          <a:schemeClr val="dk1"/>
                        </a:solidFill>
                        <a:effectLst/>
                        <a:latin typeface="Century Gothic" panose="020B0502020202020204" pitchFamily="34" charset="0"/>
                        <a:ea typeface="+mn-ea"/>
                        <a:cs typeface="+mn-cs"/>
                      </a:endParaRPr>
                    </a:p>
                    <a:p>
                      <a:pPr marL="171450" indent="-171450" algn="ctr">
                        <a:buFont typeface="Wingdings" panose="05000000000000000000" pitchFamily="2" charset="2"/>
                        <a:buChar char="Ø"/>
                      </a:pPr>
                      <a:r>
                        <a:rPr lang="en-GB" sz="700" kern="1200" dirty="0">
                          <a:solidFill>
                            <a:schemeClr val="dk1"/>
                          </a:solidFill>
                          <a:effectLst/>
                          <a:latin typeface="Century Gothic" panose="020B0502020202020204" pitchFamily="34" charset="0"/>
                          <a:ea typeface="+mn-ea"/>
                          <a:cs typeface="+mn-cs"/>
                        </a:rPr>
                        <a:t>Launching rockets,</a:t>
                      </a:r>
                    </a:p>
                    <a:p>
                      <a:pPr marL="171450" indent="-171450" algn="ctr">
                        <a:buFont typeface="Wingdings" panose="05000000000000000000" pitchFamily="2" charset="2"/>
                        <a:buChar char="Ø"/>
                      </a:pPr>
                      <a:r>
                        <a:rPr lang="en-GB" sz="700" kern="1200" dirty="0">
                          <a:solidFill>
                            <a:schemeClr val="dk1"/>
                          </a:solidFill>
                          <a:effectLst/>
                          <a:latin typeface="Century Gothic" panose="020B0502020202020204" pitchFamily="34" charset="0"/>
                          <a:ea typeface="+mn-ea"/>
                          <a:cs typeface="+mn-cs"/>
                        </a:rPr>
                        <a:t>-Creating Maps – World -</a:t>
                      </a:r>
                    </a:p>
                    <a:p>
                      <a:pPr marL="171450" indent="-171450" algn="ctr">
                        <a:buFont typeface="Wingdings" panose="05000000000000000000" pitchFamily="2" charset="2"/>
                        <a:buChar char="Ø"/>
                      </a:pPr>
                      <a:r>
                        <a:rPr lang="en-GB" sz="700" kern="1200" dirty="0">
                          <a:solidFill>
                            <a:schemeClr val="dk1"/>
                          </a:solidFill>
                          <a:effectLst/>
                          <a:latin typeface="Century Gothic" panose="020B0502020202020204" pitchFamily="34" charset="0"/>
                          <a:ea typeface="+mn-ea"/>
                          <a:cs typeface="+mn-cs"/>
                        </a:rPr>
                        <a:t>Where do we live? Map of the United Kingdom</a:t>
                      </a:r>
                    </a:p>
                    <a:p>
                      <a:pPr marL="171450" indent="-171450" algn="ctr">
                        <a:buFont typeface="Wingdings" panose="05000000000000000000" pitchFamily="2" charset="2"/>
                        <a:buChar char="Ø"/>
                      </a:pPr>
                      <a:r>
                        <a:rPr lang="en-GB" sz="700" kern="1200" dirty="0">
                          <a:solidFill>
                            <a:schemeClr val="dk1"/>
                          </a:solidFill>
                          <a:effectLst/>
                          <a:latin typeface="Century Gothic" panose="020B0502020202020204" pitchFamily="34" charset="0"/>
                          <a:ea typeface="+mn-ea"/>
                          <a:cs typeface="+mn-cs"/>
                        </a:rPr>
                        <a:t>-Dinosaur dig!</a:t>
                      </a:r>
                      <a:endParaRPr lang="en-GB" sz="700" dirty="0">
                        <a:effectLst/>
                        <a:latin typeface="Century Gothic" panose="020B0502020202020204" pitchFamily="34" charset="0"/>
                        <a:ea typeface="Calibri" panose="020F0502020204030204" pitchFamily="34" charset="0"/>
                        <a:cs typeface="Times New Roman" panose="02020603050405020304" pitchFamily="18" charset="0"/>
                      </a:endParaRPr>
                    </a:p>
                    <a:p>
                      <a:pPr marL="171450" marR="0" lvl="0" indent="-171450" algn="ctr" defTabSz="914400" rtl="0" eaLnBrk="1" fontAlgn="auto" latinLnBrk="0" hangingPunct="1">
                        <a:lnSpc>
                          <a:spcPct val="115000"/>
                        </a:lnSpc>
                        <a:spcBef>
                          <a:spcPts val="0"/>
                        </a:spcBef>
                        <a:spcAft>
                          <a:spcPts val="0"/>
                        </a:spcAft>
                        <a:buClrTx/>
                        <a:buSzTx/>
                        <a:buFont typeface="Wingdings" panose="05000000000000000000" pitchFamily="2" charset="2"/>
                        <a:buChar char="Ø"/>
                        <a:tabLst/>
                        <a:defRPr/>
                      </a:pPr>
                      <a:r>
                        <a:rPr lang="en-GB" sz="700" dirty="0">
                          <a:effectLst/>
                          <a:latin typeface="Century Gothic" panose="020B0502020202020204" pitchFamily="34" charset="0"/>
                          <a:ea typeface="Calibri" panose="020F0502020204030204" pitchFamily="34" charset="0"/>
                          <a:cs typeface="Times New Roman" panose="02020603050405020304" pitchFamily="18" charset="0"/>
                        </a:rPr>
                        <a:t>National Storytelling week 30</a:t>
                      </a:r>
                      <a:r>
                        <a:rPr lang="en-GB" sz="700" baseline="30000" dirty="0">
                          <a:effectLst/>
                          <a:latin typeface="Century Gothic" panose="020B0502020202020204" pitchFamily="34" charset="0"/>
                          <a:ea typeface="Calibri" panose="020F0502020204030204" pitchFamily="34" charset="0"/>
                          <a:cs typeface="Times New Roman" panose="02020603050405020304" pitchFamily="18" charset="0"/>
                        </a:rPr>
                        <a:t>th</a:t>
                      </a:r>
                      <a:r>
                        <a:rPr lang="en-GB" sz="700" dirty="0">
                          <a:effectLst/>
                          <a:latin typeface="Century Gothic" panose="020B0502020202020204" pitchFamily="34" charset="0"/>
                          <a:ea typeface="Calibri" panose="020F0502020204030204" pitchFamily="34" charset="0"/>
                          <a:cs typeface="Times New Roman" panose="02020603050405020304" pitchFamily="18" charset="0"/>
                        </a:rPr>
                        <a:t> Jan-6</a:t>
                      </a:r>
                      <a:r>
                        <a:rPr lang="en-GB" sz="700" baseline="30000" dirty="0">
                          <a:effectLst/>
                          <a:latin typeface="Century Gothic" panose="020B0502020202020204" pitchFamily="34" charset="0"/>
                          <a:ea typeface="Calibri" panose="020F0502020204030204" pitchFamily="34" charset="0"/>
                          <a:cs typeface="Times New Roman" panose="02020603050405020304" pitchFamily="18" charset="0"/>
                        </a:rPr>
                        <a:t>th</a:t>
                      </a:r>
                      <a:r>
                        <a:rPr lang="en-GB" sz="700" dirty="0">
                          <a:effectLst/>
                          <a:latin typeface="Century Gothic" panose="020B0502020202020204" pitchFamily="34" charset="0"/>
                          <a:ea typeface="Calibri" panose="020F0502020204030204" pitchFamily="34" charset="0"/>
                          <a:cs typeface="Times New Roman" panose="02020603050405020304" pitchFamily="18" charset="0"/>
                        </a:rPr>
                        <a:t> Feb</a:t>
                      </a:r>
                    </a:p>
                    <a:p>
                      <a:pPr marL="171450" marR="0" lvl="0" indent="-171450" algn="ctr" defTabSz="914400" rtl="0" eaLnBrk="1" fontAlgn="auto" latinLnBrk="0" hangingPunct="1">
                        <a:lnSpc>
                          <a:spcPct val="115000"/>
                        </a:lnSpc>
                        <a:spcBef>
                          <a:spcPts val="0"/>
                        </a:spcBef>
                        <a:spcAft>
                          <a:spcPts val="0"/>
                        </a:spcAft>
                        <a:buClrTx/>
                        <a:buSzTx/>
                        <a:buFont typeface="Wingdings" panose="05000000000000000000" pitchFamily="2" charset="2"/>
                        <a:buChar char="Ø"/>
                        <a:tabLst/>
                        <a:defRPr/>
                      </a:pPr>
                      <a:r>
                        <a:rPr lang="en-GB" sz="700" dirty="0">
                          <a:effectLst/>
                          <a:latin typeface="Century Gothic" panose="020B0502020202020204" pitchFamily="34" charset="0"/>
                          <a:ea typeface="Calibri" panose="020F0502020204030204" pitchFamily="34" charset="0"/>
                          <a:cs typeface="Times New Roman" panose="02020603050405020304" pitchFamily="18" charset="0"/>
                        </a:rPr>
                        <a:t>Chinese New Year 10</a:t>
                      </a:r>
                      <a:r>
                        <a:rPr lang="en-GB" sz="700" baseline="30000" dirty="0">
                          <a:effectLst/>
                          <a:latin typeface="Century Gothic" panose="020B0502020202020204" pitchFamily="34" charset="0"/>
                          <a:ea typeface="Calibri" panose="020F0502020204030204" pitchFamily="34" charset="0"/>
                          <a:cs typeface="Times New Roman" panose="02020603050405020304" pitchFamily="18" charset="0"/>
                        </a:rPr>
                        <a:t>th</a:t>
                      </a:r>
                      <a:r>
                        <a:rPr lang="en-GB" sz="700" dirty="0">
                          <a:effectLst/>
                          <a:latin typeface="Century Gothic" panose="020B0502020202020204" pitchFamily="34" charset="0"/>
                          <a:ea typeface="Calibri" panose="020F0502020204030204" pitchFamily="34" charset="0"/>
                          <a:cs typeface="Times New Roman" panose="02020603050405020304" pitchFamily="18" charset="0"/>
                        </a:rPr>
                        <a:t> Feb</a:t>
                      </a:r>
                    </a:p>
                    <a:p>
                      <a:pPr marL="171450" marR="0" lvl="0" indent="-171450" algn="ctr" defTabSz="914400" rtl="0" eaLnBrk="1" fontAlgn="auto" latinLnBrk="0" hangingPunct="1">
                        <a:lnSpc>
                          <a:spcPct val="115000"/>
                        </a:lnSpc>
                        <a:spcBef>
                          <a:spcPts val="0"/>
                        </a:spcBef>
                        <a:spcAft>
                          <a:spcPts val="0"/>
                        </a:spcAft>
                        <a:buClrTx/>
                        <a:buSzTx/>
                        <a:buFont typeface="Wingdings" panose="05000000000000000000" pitchFamily="2" charset="2"/>
                        <a:buChar char="Ø"/>
                        <a:tabLst/>
                        <a:defRPr/>
                      </a:pPr>
                      <a:r>
                        <a:rPr lang="en-GB" sz="700" dirty="0">
                          <a:effectLst/>
                          <a:latin typeface="Century Gothic" panose="020B0502020202020204" pitchFamily="34" charset="0"/>
                          <a:ea typeface="Calibri" panose="020F0502020204030204" pitchFamily="34" charset="0"/>
                          <a:cs typeface="Times New Roman" panose="02020603050405020304" pitchFamily="18" charset="0"/>
                        </a:rPr>
                        <a:t>Pancake Day 13</a:t>
                      </a:r>
                      <a:r>
                        <a:rPr lang="en-GB" sz="700" baseline="30000" dirty="0">
                          <a:effectLst/>
                          <a:latin typeface="Century Gothic" panose="020B0502020202020204" pitchFamily="34" charset="0"/>
                          <a:ea typeface="Calibri" panose="020F0502020204030204" pitchFamily="34" charset="0"/>
                          <a:cs typeface="Times New Roman" panose="02020603050405020304" pitchFamily="18" charset="0"/>
                        </a:rPr>
                        <a:t>th</a:t>
                      </a:r>
                      <a:r>
                        <a:rPr lang="en-GB" sz="700" dirty="0">
                          <a:effectLst/>
                          <a:latin typeface="Century Gothic" panose="020B0502020202020204" pitchFamily="34" charset="0"/>
                          <a:ea typeface="Calibri" panose="020F0502020204030204" pitchFamily="34" charset="0"/>
                          <a:cs typeface="Times New Roman" panose="02020603050405020304" pitchFamily="18" charset="0"/>
                        </a:rPr>
                        <a:t> Feb</a:t>
                      </a:r>
                    </a:p>
                    <a:p>
                      <a:pPr marL="171450" marR="0" lvl="0" indent="-171450" algn="ctr" defTabSz="914400" rtl="0" eaLnBrk="1" fontAlgn="auto" latinLnBrk="0" hangingPunct="1">
                        <a:lnSpc>
                          <a:spcPct val="115000"/>
                        </a:lnSpc>
                        <a:spcBef>
                          <a:spcPts val="0"/>
                        </a:spcBef>
                        <a:spcAft>
                          <a:spcPts val="0"/>
                        </a:spcAft>
                        <a:buClrTx/>
                        <a:buSzTx/>
                        <a:buFont typeface="Wingdings" panose="05000000000000000000" pitchFamily="2" charset="2"/>
                        <a:buChar char="Ø"/>
                        <a:tabLst/>
                        <a:defRPr/>
                      </a:pPr>
                      <a:r>
                        <a:rPr lang="en-GB" sz="700" dirty="0">
                          <a:effectLst/>
                          <a:latin typeface="Century Gothic" panose="020B0502020202020204" pitchFamily="34" charset="0"/>
                          <a:ea typeface="Calibri" panose="020F0502020204030204" pitchFamily="34" charset="0"/>
                          <a:cs typeface="Times New Roman" panose="02020603050405020304" pitchFamily="18" charset="0"/>
                        </a:rPr>
                        <a:t>Valentines</a:t>
                      </a:r>
                      <a:r>
                        <a:rPr lang="en-GB" sz="700" baseline="0" dirty="0">
                          <a:effectLst/>
                          <a:latin typeface="Century Gothic" panose="020B0502020202020204" pitchFamily="34" charset="0"/>
                          <a:ea typeface="Calibri" panose="020F0502020204030204" pitchFamily="34" charset="0"/>
                          <a:cs typeface="Times New Roman" panose="02020603050405020304" pitchFamily="18" charset="0"/>
                        </a:rPr>
                        <a:t> day 14</a:t>
                      </a:r>
                      <a:r>
                        <a:rPr lang="en-GB" sz="700" baseline="30000" dirty="0">
                          <a:effectLst/>
                          <a:latin typeface="Century Gothic" panose="020B0502020202020204" pitchFamily="34" charset="0"/>
                          <a:ea typeface="Calibri" panose="020F0502020204030204" pitchFamily="34" charset="0"/>
                          <a:cs typeface="Times New Roman" panose="02020603050405020304" pitchFamily="18" charset="0"/>
                        </a:rPr>
                        <a:t>th</a:t>
                      </a:r>
                      <a:r>
                        <a:rPr lang="en-GB" sz="700" baseline="0" dirty="0">
                          <a:effectLst/>
                          <a:latin typeface="Century Gothic" panose="020B0502020202020204" pitchFamily="34" charset="0"/>
                          <a:ea typeface="Calibri" panose="020F0502020204030204" pitchFamily="34" charset="0"/>
                          <a:cs typeface="Times New Roman" panose="02020603050405020304" pitchFamily="18" charset="0"/>
                        </a:rPr>
                        <a:t> Feb</a:t>
                      </a:r>
                    </a:p>
                    <a:p>
                      <a:pPr marL="0" marR="0" lvl="0" indent="0" algn="ctr" defTabSz="914400" rtl="0" eaLnBrk="1" fontAlgn="auto" latinLnBrk="0" hangingPunct="1">
                        <a:lnSpc>
                          <a:spcPct val="115000"/>
                        </a:lnSpc>
                        <a:spcBef>
                          <a:spcPts val="0"/>
                        </a:spcBef>
                        <a:spcAft>
                          <a:spcPts val="0"/>
                        </a:spcAft>
                        <a:buClrTx/>
                        <a:buSzTx/>
                        <a:buFontTx/>
                        <a:buNone/>
                        <a:tabLst/>
                        <a:defRPr/>
                      </a:pPr>
                      <a:endParaRPr lang="en-GB" sz="700" kern="1200" dirty="0">
                        <a:solidFill>
                          <a:schemeClr val="dk1"/>
                        </a:solidFill>
                        <a:effectLst/>
                        <a:latin typeface="Century Gothic" panose="020B0502020202020204" pitchFamily="34" charset="0"/>
                        <a:ea typeface="+mn-ea"/>
                        <a:cs typeface="+mn-cs"/>
                      </a:endParaRPr>
                    </a:p>
                    <a:p>
                      <a:pPr algn="ctr">
                        <a:lnSpc>
                          <a:spcPct val="115000"/>
                        </a:lnSpc>
                        <a:spcAft>
                          <a:spcPts val="0"/>
                        </a:spcAft>
                      </a:pPr>
                      <a:endParaRPr lang="en-GB" sz="7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171450" indent="-171450" algn="ctr">
                        <a:buFont typeface="Wingdings" panose="05000000000000000000" pitchFamily="2" charset="2"/>
                        <a:buChar char="Ø"/>
                      </a:pPr>
                      <a:r>
                        <a:rPr lang="en-GB" sz="700" kern="1200" dirty="0">
                          <a:solidFill>
                            <a:schemeClr val="dk1"/>
                          </a:solidFill>
                          <a:effectLst/>
                          <a:latin typeface="Century Gothic" panose="020B0502020202020204" pitchFamily="34" charset="0"/>
                          <a:ea typeface="+mn-ea"/>
                          <a:cs typeface="+mn-cs"/>
                        </a:rPr>
                        <a:t>Building and investigating a bug hotel</a:t>
                      </a:r>
                    </a:p>
                    <a:p>
                      <a:pPr marL="171450" indent="-171450" algn="ctr">
                        <a:buFont typeface="Wingdings" panose="05000000000000000000" pitchFamily="2" charset="2"/>
                        <a:buChar char="Ø"/>
                      </a:pPr>
                      <a:r>
                        <a:rPr lang="en-GB" sz="700" kern="1200" dirty="0">
                          <a:solidFill>
                            <a:schemeClr val="dk1"/>
                          </a:solidFill>
                          <a:effectLst/>
                          <a:latin typeface="Century Gothic" panose="020B0502020202020204" pitchFamily="34" charset="0"/>
                          <a:ea typeface="+mn-ea"/>
                          <a:cs typeface="+mn-cs"/>
                        </a:rPr>
                        <a:t>Beach Visit – Treasure Map</a:t>
                      </a:r>
                      <a:endParaRPr lang="en-US" sz="700" dirty="0">
                        <a:solidFill>
                          <a:schemeClr val="tx1"/>
                        </a:solidFill>
                        <a:latin typeface="Century Gothic" panose="020B0502020202020204" pitchFamily="34" charset="0"/>
                        <a:cs typeface="Amatic SC" panose="00000500000000000000" pitchFamily="2" charset="-79"/>
                      </a:endParaRPr>
                    </a:p>
                    <a:p>
                      <a:pPr marL="171450" marR="0" lvl="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700" kern="1200" dirty="0">
                          <a:solidFill>
                            <a:schemeClr val="dk1"/>
                          </a:solidFill>
                          <a:effectLst/>
                          <a:latin typeface="Century Gothic" panose="020B0502020202020204" pitchFamily="34" charset="0"/>
                          <a:ea typeface="+mn-ea"/>
                          <a:cs typeface="+mn-cs"/>
                        </a:rPr>
                        <a:t>Newquay Zoo visit – minibeasts</a:t>
                      </a:r>
                    </a:p>
                    <a:p>
                      <a:pPr marL="171450" marR="0" lvl="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700" kern="1200" dirty="0">
                          <a:solidFill>
                            <a:schemeClr val="dk1"/>
                          </a:solidFill>
                          <a:effectLst/>
                          <a:latin typeface="Century Gothic" panose="020B0502020202020204" pitchFamily="34" charset="0"/>
                          <a:ea typeface="+mn-ea"/>
                          <a:cs typeface="+mn-cs"/>
                        </a:rPr>
                        <a:t>St Davids Day 1</a:t>
                      </a:r>
                      <a:r>
                        <a:rPr lang="en-GB" sz="700" kern="1200" baseline="30000" dirty="0">
                          <a:solidFill>
                            <a:schemeClr val="dk1"/>
                          </a:solidFill>
                          <a:effectLst/>
                          <a:latin typeface="Century Gothic" panose="020B0502020202020204" pitchFamily="34" charset="0"/>
                          <a:ea typeface="+mn-ea"/>
                          <a:cs typeface="+mn-cs"/>
                        </a:rPr>
                        <a:t>st</a:t>
                      </a:r>
                      <a:r>
                        <a:rPr lang="en-GB" sz="700" kern="1200" dirty="0">
                          <a:solidFill>
                            <a:schemeClr val="dk1"/>
                          </a:solidFill>
                          <a:effectLst/>
                          <a:latin typeface="Century Gothic" panose="020B0502020202020204" pitchFamily="34" charset="0"/>
                          <a:ea typeface="+mn-ea"/>
                          <a:cs typeface="+mn-cs"/>
                        </a:rPr>
                        <a:t> March</a:t>
                      </a:r>
                    </a:p>
                    <a:p>
                      <a:pPr marL="171450" marR="0" lvl="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700" kern="1200" dirty="0">
                          <a:solidFill>
                            <a:schemeClr val="dk1"/>
                          </a:solidFill>
                          <a:effectLst/>
                          <a:latin typeface="Century Gothic" panose="020B0502020202020204" pitchFamily="34" charset="0"/>
                          <a:ea typeface="+mn-ea"/>
                          <a:cs typeface="+mn-cs"/>
                        </a:rPr>
                        <a:t>St </a:t>
                      </a:r>
                      <a:r>
                        <a:rPr lang="en-GB" sz="700" kern="1200" dirty="0" err="1">
                          <a:solidFill>
                            <a:schemeClr val="dk1"/>
                          </a:solidFill>
                          <a:effectLst/>
                          <a:latin typeface="Century Gothic" panose="020B0502020202020204" pitchFamily="34" charset="0"/>
                          <a:ea typeface="+mn-ea"/>
                          <a:cs typeface="+mn-cs"/>
                        </a:rPr>
                        <a:t>Pirans</a:t>
                      </a:r>
                      <a:r>
                        <a:rPr lang="en-GB" sz="700" kern="1200" dirty="0">
                          <a:solidFill>
                            <a:schemeClr val="dk1"/>
                          </a:solidFill>
                          <a:effectLst/>
                          <a:latin typeface="Century Gothic" panose="020B0502020202020204" pitchFamily="34" charset="0"/>
                          <a:ea typeface="+mn-ea"/>
                          <a:cs typeface="+mn-cs"/>
                        </a:rPr>
                        <a:t> Day – 5</a:t>
                      </a:r>
                      <a:r>
                        <a:rPr lang="en-GB" sz="700" kern="1200" baseline="30000" dirty="0">
                          <a:solidFill>
                            <a:schemeClr val="dk1"/>
                          </a:solidFill>
                          <a:effectLst/>
                          <a:latin typeface="Century Gothic" panose="020B0502020202020204" pitchFamily="34" charset="0"/>
                          <a:ea typeface="+mn-ea"/>
                          <a:cs typeface="+mn-cs"/>
                        </a:rPr>
                        <a:t>th</a:t>
                      </a:r>
                      <a:r>
                        <a:rPr lang="en-GB" sz="700" kern="1200" dirty="0">
                          <a:solidFill>
                            <a:schemeClr val="dk1"/>
                          </a:solidFill>
                          <a:effectLst/>
                          <a:latin typeface="Century Gothic" panose="020B0502020202020204" pitchFamily="34" charset="0"/>
                          <a:ea typeface="+mn-ea"/>
                          <a:cs typeface="+mn-cs"/>
                        </a:rPr>
                        <a:t> March </a:t>
                      </a:r>
                    </a:p>
                    <a:p>
                      <a:pPr marL="171450" marR="0" lvl="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700" dirty="0">
                          <a:solidFill>
                            <a:schemeClr val="tx1"/>
                          </a:solidFill>
                          <a:latin typeface="Century Gothic" panose="020B0502020202020204" pitchFamily="34" charset="0"/>
                          <a:cs typeface="Amatic SC" panose="00000500000000000000" pitchFamily="2" charset="-79"/>
                        </a:rPr>
                        <a:t>World Book Day 7th March</a:t>
                      </a:r>
                    </a:p>
                    <a:p>
                      <a:pPr marL="171450" marR="0" lvl="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700" dirty="0">
                          <a:solidFill>
                            <a:schemeClr val="tx1"/>
                          </a:solidFill>
                          <a:latin typeface="Century Gothic" panose="020B0502020202020204" pitchFamily="34" charset="0"/>
                          <a:cs typeface="Amatic SC" panose="00000500000000000000" pitchFamily="2" charset="-79"/>
                        </a:rPr>
                        <a:t>Mother’s Day  10</a:t>
                      </a:r>
                      <a:r>
                        <a:rPr lang="en-US" sz="700" baseline="30000" dirty="0">
                          <a:solidFill>
                            <a:schemeClr val="tx1"/>
                          </a:solidFill>
                          <a:latin typeface="Century Gothic" panose="020B0502020202020204" pitchFamily="34" charset="0"/>
                          <a:cs typeface="Amatic SC" panose="00000500000000000000" pitchFamily="2" charset="-79"/>
                        </a:rPr>
                        <a:t>th</a:t>
                      </a:r>
                      <a:r>
                        <a:rPr lang="en-US" sz="700" dirty="0">
                          <a:solidFill>
                            <a:schemeClr val="tx1"/>
                          </a:solidFill>
                          <a:latin typeface="Century Gothic" panose="020B0502020202020204" pitchFamily="34" charset="0"/>
                          <a:cs typeface="Amatic SC" panose="00000500000000000000" pitchFamily="2" charset="-79"/>
                        </a:rPr>
                        <a:t> March</a:t>
                      </a:r>
                    </a:p>
                    <a:p>
                      <a:pPr marL="171450" marR="0" lvl="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700" dirty="0">
                          <a:solidFill>
                            <a:schemeClr val="tx1"/>
                          </a:solidFill>
                          <a:latin typeface="Century Gothic" panose="020B0502020202020204" pitchFamily="34" charset="0"/>
                          <a:cs typeface="Amatic SC" panose="00000500000000000000" pitchFamily="2" charset="-79"/>
                        </a:rPr>
                        <a:t>St </a:t>
                      </a:r>
                      <a:r>
                        <a:rPr lang="en-US" sz="700" dirty="0" err="1">
                          <a:solidFill>
                            <a:schemeClr val="tx1"/>
                          </a:solidFill>
                          <a:latin typeface="Century Gothic" panose="020B0502020202020204" pitchFamily="34" charset="0"/>
                          <a:cs typeface="Amatic SC" panose="00000500000000000000" pitchFamily="2" charset="-79"/>
                        </a:rPr>
                        <a:t>Patricks</a:t>
                      </a:r>
                      <a:r>
                        <a:rPr lang="en-US" sz="700" dirty="0">
                          <a:solidFill>
                            <a:schemeClr val="tx1"/>
                          </a:solidFill>
                          <a:latin typeface="Century Gothic" panose="020B0502020202020204" pitchFamily="34" charset="0"/>
                          <a:cs typeface="Amatic SC" panose="00000500000000000000" pitchFamily="2" charset="-79"/>
                        </a:rPr>
                        <a:t> Day 17</a:t>
                      </a:r>
                      <a:r>
                        <a:rPr lang="en-US" sz="700" baseline="30000" dirty="0">
                          <a:solidFill>
                            <a:schemeClr val="tx1"/>
                          </a:solidFill>
                          <a:latin typeface="Century Gothic" panose="020B0502020202020204" pitchFamily="34" charset="0"/>
                          <a:cs typeface="Amatic SC" panose="00000500000000000000" pitchFamily="2" charset="-79"/>
                        </a:rPr>
                        <a:t>th</a:t>
                      </a:r>
                      <a:r>
                        <a:rPr lang="en-US" sz="700" dirty="0">
                          <a:solidFill>
                            <a:schemeClr val="tx1"/>
                          </a:solidFill>
                          <a:latin typeface="Century Gothic" panose="020B0502020202020204" pitchFamily="34" charset="0"/>
                          <a:cs typeface="Amatic SC" panose="00000500000000000000" pitchFamily="2" charset="-79"/>
                        </a:rPr>
                        <a:t> March </a:t>
                      </a:r>
                    </a:p>
                    <a:p>
                      <a:pPr marL="171450" marR="0" lvl="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700" dirty="0">
                          <a:solidFill>
                            <a:schemeClr val="tx1"/>
                          </a:solidFill>
                          <a:latin typeface="Century Gothic" panose="020B0502020202020204" pitchFamily="34" charset="0"/>
                          <a:cs typeface="Amatic SC" panose="00000500000000000000" pitchFamily="2" charset="-79"/>
                        </a:rPr>
                        <a:t>Easter: 29</a:t>
                      </a:r>
                      <a:r>
                        <a:rPr lang="en-US" sz="700" baseline="30000" dirty="0">
                          <a:solidFill>
                            <a:schemeClr val="tx1"/>
                          </a:solidFill>
                          <a:latin typeface="Century Gothic" panose="020B0502020202020204" pitchFamily="34" charset="0"/>
                          <a:cs typeface="Amatic SC" panose="00000500000000000000" pitchFamily="2" charset="-79"/>
                        </a:rPr>
                        <a:t>th</a:t>
                      </a:r>
                      <a:r>
                        <a:rPr lang="en-US" sz="700" dirty="0">
                          <a:solidFill>
                            <a:schemeClr val="tx1"/>
                          </a:solidFill>
                          <a:latin typeface="Century Gothic" panose="020B0502020202020204" pitchFamily="34" charset="0"/>
                          <a:cs typeface="Amatic SC" panose="00000500000000000000" pitchFamily="2" charset="-79"/>
                        </a:rPr>
                        <a:t> March </a:t>
                      </a:r>
                    </a:p>
                    <a:p>
                      <a:pPr marL="171450" marR="0" lvl="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700" dirty="0">
                        <a:solidFill>
                          <a:schemeClr val="tx1"/>
                        </a:solidFill>
                        <a:latin typeface="Century Gothic" panose="020B0502020202020204" pitchFamily="34" charset="0"/>
                        <a:cs typeface="Amatic SC" panose="00000500000000000000" pitchFamily="2" charset="-79"/>
                      </a:endParaRPr>
                    </a:p>
                    <a:p>
                      <a:pPr marL="171450" marR="0" lvl="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GB" sz="700" kern="1200" dirty="0">
                        <a:solidFill>
                          <a:schemeClr val="dk1"/>
                        </a:solidFill>
                        <a:effectLst/>
                        <a:latin typeface="Century Gothic" panose="020B0502020202020204" pitchFamily="34" charset="0"/>
                        <a:ea typeface="+mn-ea"/>
                        <a:cs typeface="+mn-cs"/>
                      </a:endParaRPr>
                    </a:p>
                    <a:p>
                      <a:pPr marL="171450" marR="0" lvl="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GB" sz="700" dirty="0">
                        <a:effectLst/>
                        <a:latin typeface="Century Gothic" panose="020B050202020202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700" kern="1200" dirty="0">
                          <a:solidFill>
                            <a:schemeClr val="dk1"/>
                          </a:solidFill>
                          <a:effectLst/>
                          <a:latin typeface="Century Gothic" panose="020B0502020202020204" pitchFamily="34" charset="0"/>
                          <a:ea typeface="+mn-ea"/>
                          <a:cs typeface="+mn-cs"/>
                        </a:rPr>
                        <a:t>Spring walk - signs of spring.</a:t>
                      </a:r>
                    </a:p>
                    <a:p>
                      <a:pPr marL="171450" marR="0" lvl="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700" dirty="0">
                          <a:solidFill>
                            <a:schemeClr val="tx1"/>
                          </a:solidFill>
                          <a:latin typeface="Century Gothic" panose="020B0502020202020204" pitchFamily="34" charset="0"/>
                          <a:cs typeface="Amatic SC" panose="00000500000000000000" pitchFamily="2" charset="-79"/>
                        </a:rPr>
                        <a:t>Tadpoles</a:t>
                      </a:r>
                    </a:p>
                    <a:p>
                      <a:pPr marL="171450" marR="0" lvl="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700" dirty="0">
                          <a:solidFill>
                            <a:schemeClr val="tx1"/>
                          </a:solidFill>
                          <a:latin typeface="Century Gothic" panose="020B0502020202020204" pitchFamily="34" charset="0"/>
                          <a:cs typeface="Amatic SC" panose="00000500000000000000" pitchFamily="2" charset="-79"/>
                        </a:rPr>
                        <a:t>Caterpillars to butterflies</a:t>
                      </a:r>
                    </a:p>
                    <a:p>
                      <a:pPr marL="171450" indent="-171450" algn="ctr">
                        <a:buFont typeface="Wingdings" panose="05000000000000000000" pitchFamily="2" charset="2"/>
                        <a:buChar char="Ø"/>
                      </a:pPr>
                      <a:r>
                        <a:rPr lang="en-GB" sz="700" kern="1200" dirty="0">
                          <a:solidFill>
                            <a:schemeClr val="dk1"/>
                          </a:solidFill>
                          <a:effectLst/>
                          <a:latin typeface="Century Gothic" panose="020B0502020202020204" pitchFamily="34" charset="0"/>
                          <a:ea typeface="+mn-ea"/>
                          <a:cs typeface="+mn-cs"/>
                        </a:rPr>
                        <a:t> (observation of growth)</a:t>
                      </a:r>
                    </a:p>
                    <a:p>
                      <a:pPr marL="171450" marR="0" lvl="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700" dirty="0">
                          <a:solidFill>
                            <a:schemeClr val="tx1"/>
                          </a:solidFill>
                          <a:latin typeface="Century Gothic" panose="020B0502020202020204" pitchFamily="34" charset="0"/>
                          <a:cs typeface="Amatic SC" panose="00000500000000000000" pitchFamily="2" charset="-79"/>
                        </a:rPr>
                        <a:t>Egg to Chick</a:t>
                      </a:r>
                    </a:p>
                    <a:p>
                      <a:pPr marL="171450" indent="-171450" algn="ctr">
                        <a:buFont typeface="Wingdings" panose="05000000000000000000" pitchFamily="2" charset="2"/>
                        <a:buChar char="Ø"/>
                      </a:pPr>
                      <a:r>
                        <a:rPr lang="en-GB" sz="700" kern="1200" dirty="0">
                          <a:solidFill>
                            <a:schemeClr val="dk1"/>
                          </a:solidFill>
                          <a:effectLst/>
                          <a:latin typeface="Century Gothic" panose="020B0502020202020204" pitchFamily="34" charset="0"/>
                          <a:ea typeface="+mn-ea"/>
                          <a:cs typeface="+mn-cs"/>
                        </a:rPr>
                        <a:t>- Growing plants / flowers/food from seed, bulb and plug plant: </a:t>
                      </a:r>
                      <a:r>
                        <a:rPr lang="en-GB" sz="700" kern="1200" dirty="0" err="1">
                          <a:solidFill>
                            <a:schemeClr val="dk1"/>
                          </a:solidFill>
                          <a:effectLst/>
                          <a:latin typeface="Century Gothic" panose="020B0502020202020204" pitchFamily="34" charset="0"/>
                          <a:ea typeface="+mn-ea"/>
                          <a:cs typeface="+mn-cs"/>
                        </a:rPr>
                        <a:t>inc</a:t>
                      </a:r>
                      <a:r>
                        <a:rPr lang="en-GB" sz="700" kern="1200" dirty="0">
                          <a:solidFill>
                            <a:schemeClr val="dk1"/>
                          </a:solidFill>
                          <a:effectLst/>
                          <a:latin typeface="Century Gothic" panose="020B0502020202020204" pitchFamily="34" charset="0"/>
                          <a:ea typeface="+mn-ea"/>
                          <a:cs typeface="+mn-cs"/>
                        </a:rPr>
                        <a:t> sunflower competition,</a:t>
                      </a:r>
                    </a:p>
                    <a:p>
                      <a:pPr marL="171450" indent="-171450" algn="ctr">
                        <a:buFont typeface="Wingdings" panose="05000000000000000000" pitchFamily="2" charset="2"/>
                        <a:buChar char="Ø"/>
                      </a:pPr>
                      <a:r>
                        <a:rPr lang="en-GB" sz="700" kern="1200" dirty="0">
                          <a:solidFill>
                            <a:schemeClr val="dk1"/>
                          </a:solidFill>
                          <a:effectLst/>
                          <a:latin typeface="Century Gothic" panose="020B0502020202020204" pitchFamily="34" charset="0"/>
                          <a:ea typeface="+mn-ea"/>
                          <a:cs typeface="+mn-cs"/>
                        </a:rPr>
                        <a:t>-The needs of a plant experiment growing a bean in a bag.</a:t>
                      </a:r>
                    </a:p>
                    <a:p>
                      <a:pPr marL="171450" indent="-171450" algn="ctr">
                        <a:buFont typeface="Wingdings" panose="05000000000000000000" pitchFamily="2" charset="2"/>
                        <a:buChar char="Ø"/>
                      </a:pPr>
                      <a:r>
                        <a:rPr lang="en-GB" sz="700" kern="1200" dirty="0">
                          <a:solidFill>
                            <a:schemeClr val="dk1"/>
                          </a:solidFill>
                          <a:effectLst/>
                          <a:latin typeface="Century Gothic" panose="020B0502020202020204" pitchFamily="34" charset="0"/>
                          <a:ea typeface="+mn-ea"/>
                          <a:cs typeface="+mn-cs"/>
                        </a:rPr>
                        <a:t>--Exploring food (healthy food choices), </a:t>
                      </a:r>
                    </a:p>
                    <a:p>
                      <a:pPr marL="171450" indent="-171450" algn="ctr">
                        <a:buFont typeface="Wingdings" panose="05000000000000000000" pitchFamily="2" charset="2"/>
                        <a:buChar char="Ø"/>
                      </a:pPr>
                      <a:r>
                        <a:rPr lang="en-GB" sz="700" kern="1200" dirty="0">
                          <a:solidFill>
                            <a:schemeClr val="dk1"/>
                          </a:solidFill>
                          <a:effectLst/>
                          <a:latin typeface="Century Gothic" panose="020B0502020202020204" pitchFamily="34" charset="0"/>
                          <a:ea typeface="+mn-ea"/>
                          <a:cs typeface="+mn-cs"/>
                        </a:rPr>
                        <a:t>-regrowing vegetables </a:t>
                      </a:r>
                    </a:p>
                    <a:p>
                      <a:pPr marL="171450" indent="-171450" algn="ctr">
                        <a:buFont typeface="Wingdings" panose="05000000000000000000" pitchFamily="2" charset="2"/>
                        <a:buChar char="Ø"/>
                      </a:pPr>
                      <a:r>
                        <a:rPr lang="en-GB" sz="700" kern="1200" dirty="0">
                          <a:solidFill>
                            <a:schemeClr val="dk1"/>
                          </a:solidFill>
                          <a:effectLst/>
                          <a:latin typeface="Century Gothic" panose="020B0502020202020204" pitchFamily="34" charset="0"/>
                          <a:ea typeface="+mn-ea"/>
                          <a:cs typeface="+mn-cs"/>
                        </a:rPr>
                        <a:t>-Drawing plants and flowers</a:t>
                      </a:r>
                      <a:endParaRPr lang="en-US" sz="700" dirty="0">
                        <a:solidFill>
                          <a:schemeClr val="tx1"/>
                        </a:solidFill>
                        <a:latin typeface="Century Gothic" panose="020B0502020202020204" pitchFamily="34" charset="0"/>
                        <a:cs typeface="Amatic SC" panose="00000500000000000000" pitchFamily="2" charset="-79"/>
                      </a:endParaRPr>
                    </a:p>
                    <a:p>
                      <a:pPr marL="171450" marR="0" lvl="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700" dirty="0">
                          <a:solidFill>
                            <a:schemeClr val="tx1"/>
                          </a:solidFill>
                          <a:latin typeface="Century Gothic" panose="020B0502020202020204" pitchFamily="34" charset="0"/>
                          <a:cs typeface="Amatic SC" panose="00000500000000000000" pitchFamily="2" charset="-79"/>
                        </a:rPr>
                        <a:t>Weather experiments </a:t>
                      </a:r>
                    </a:p>
                    <a:p>
                      <a:pPr marL="171450" marR="0" lvl="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700" dirty="0">
                          <a:solidFill>
                            <a:schemeClr val="tx1"/>
                          </a:solidFill>
                          <a:latin typeface="Century Gothic" panose="020B0502020202020204" pitchFamily="34" charset="0"/>
                          <a:cs typeface="Amatic SC" panose="00000500000000000000" pitchFamily="2" charset="-79"/>
                        </a:rPr>
                        <a:t>Weather Forecast videos </a:t>
                      </a:r>
                    </a:p>
                    <a:p>
                      <a:pPr marL="171450" indent="-171450" algn="ctr">
                        <a:buFont typeface="Wingdings" panose="05000000000000000000" pitchFamily="2" charset="2"/>
                        <a:buChar char="Ø"/>
                      </a:pPr>
                      <a:r>
                        <a:rPr lang="en-GB" sz="700" dirty="0">
                          <a:effectLst/>
                          <a:latin typeface="Century Gothic" panose="020B0502020202020204" pitchFamily="34" charset="0"/>
                          <a:ea typeface="Calibri" panose="020F0502020204030204" pitchFamily="34" charset="0"/>
                          <a:cs typeface="Calibri" panose="020F0502020204030204" pitchFamily="34" charset="0"/>
                        </a:rPr>
                        <a:t>Visit </a:t>
                      </a:r>
                      <a:r>
                        <a:rPr lang="en-GB" sz="700" kern="1200" dirty="0" err="1">
                          <a:solidFill>
                            <a:schemeClr val="dk1"/>
                          </a:solidFill>
                          <a:effectLst/>
                          <a:latin typeface="Century Gothic" panose="020B0502020202020204" pitchFamily="34" charset="0"/>
                          <a:ea typeface="+mn-ea"/>
                          <a:cs typeface="+mn-cs"/>
                        </a:rPr>
                        <a:t>Bodmin</a:t>
                      </a:r>
                      <a:r>
                        <a:rPr lang="en-GB" sz="700" kern="1200" dirty="0">
                          <a:solidFill>
                            <a:schemeClr val="dk1"/>
                          </a:solidFill>
                          <a:effectLst/>
                          <a:latin typeface="Century Gothic" panose="020B0502020202020204" pitchFamily="34" charset="0"/>
                          <a:ea typeface="+mn-ea"/>
                          <a:cs typeface="+mn-cs"/>
                        </a:rPr>
                        <a:t> Plant and Herb Nursery</a:t>
                      </a:r>
                    </a:p>
                    <a:p>
                      <a:pPr marL="171450" indent="-171450" algn="ctr">
                        <a:buFont typeface="Wingdings" panose="05000000000000000000" pitchFamily="2" charset="2"/>
                        <a:buChar char="Ø"/>
                      </a:pPr>
                      <a:r>
                        <a:rPr lang="en-GB" sz="700" kern="1200" dirty="0">
                          <a:solidFill>
                            <a:schemeClr val="dk1"/>
                          </a:solidFill>
                          <a:effectLst/>
                          <a:latin typeface="Century Gothic" panose="020B0502020202020204" pitchFamily="34" charset="0"/>
                          <a:ea typeface="+mn-ea"/>
                          <a:cs typeface="+mn-cs"/>
                        </a:rPr>
                        <a:t>St Georges Day 23 Apr</a:t>
                      </a:r>
                    </a:p>
                    <a:p>
                      <a:pPr marL="171450" indent="-171450" algn="ctr">
                        <a:buFont typeface="Wingdings" panose="05000000000000000000" pitchFamily="2" charset="2"/>
                        <a:buChar char="Ø"/>
                      </a:pPr>
                      <a:r>
                        <a:rPr lang="en-GB" sz="700" kern="1200" dirty="0">
                          <a:solidFill>
                            <a:schemeClr val="dk1"/>
                          </a:solidFill>
                          <a:effectLst/>
                          <a:latin typeface="Century Gothic" panose="020B0502020202020204" pitchFamily="34" charset="0"/>
                          <a:ea typeface="+mn-ea"/>
                          <a:cs typeface="+mn-cs"/>
                        </a:rPr>
                        <a:t>Fairtrade Day 11</a:t>
                      </a:r>
                      <a:r>
                        <a:rPr lang="en-GB" sz="700" kern="1200" baseline="30000" dirty="0">
                          <a:solidFill>
                            <a:schemeClr val="dk1"/>
                          </a:solidFill>
                          <a:effectLst/>
                          <a:latin typeface="Century Gothic" panose="020B0502020202020204" pitchFamily="34" charset="0"/>
                          <a:ea typeface="+mn-ea"/>
                          <a:cs typeface="+mn-cs"/>
                        </a:rPr>
                        <a:t>th</a:t>
                      </a:r>
                      <a:r>
                        <a:rPr lang="en-GB" sz="700" kern="1200" dirty="0">
                          <a:solidFill>
                            <a:schemeClr val="dk1"/>
                          </a:solidFill>
                          <a:effectLst/>
                          <a:latin typeface="Century Gothic" panose="020B0502020202020204" pitchFamily="34" charset="0"/>
                          <a:ea typeface="+mn-ea"/>
                          <a:cs typeface="+mn-cs"/>
                        </a:rPr>
                        <a:t> May</a:t>
                      </a:r>
                      <a:endParaRPr lang="en-US" sz="700" dirty="0">
                        <a:solidFill>
                          <a:schemeClr val="tx1"/>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171450" indent="-171450" algn="ctr">
                        <a:buFont typeface="Wingdings" panose="05000000000000000000" pitchFamily="2" charset="2"/>
                        <a:buChar char="Ø"/>
                      </a:pPr>
                      <a:r>
                        <a:rPr lang="en-US" sz="700" dirty="0">
                          <a:solidFill>
                            <a:schemeClr val="tx1"/>
                          </a:solidFill>
                          <a:latin typeface="Century Gothic" panose="020B0502020202020204" pitchFamily="34" charset="0"/>
                          <a:cs typeface="Amatic SC" panose="00000500000000000000" pitchFamily="2" charset="-79"/>
                        </a:rPr>
                        <a:t>Under the Sea – singing songs and sea shanties</a:t>
                      </a:r>
                    </a:p>
                    <a:p>
                      <a:pPr marL="171450" indent="-171450" algn="ctr">
                        <a:buFont typeface="Wingdings" panose="05000000000000000000" pitchFamily="2" charset="2"/>
                        <a:buChar char="Ø"/>
                      </a:pPr>
                      <a:r>
                        <a:rPr lang="en-US" sz="700" dirty="0">
                          <a:solidFill>
                            <a:schemeClr val="tx1"/>
                          </a:solidFill>
                          <a:latin typeface="Century Gothic" panose="020B0502020202020204" pitchFamily="34" charset="0"/>
                          <a:cs typeface="Amatic SC" panose="00000500000000000000" pitchFamily="2" charset="-79"/>
                        </a:rPr>
                        <a:t>Rock pool roadshow- </a:t>
                      </a:r>
                      <a:r>
                        <a:rPr lang="en-US" sz="700" dirty="0" err="1">
                          <a:solidFill>
                            <a:schemeClr val="tx1"/>
                          </a:solidFill>
                          <a:latin typeface="Century Gothic" panose="020B0502020202020204" pitchFamily="34" charset="0"/>
                          <a:cs typeface="Amatic SC" panose="00000500000000000000" pitchFamily="2" charset="-79"/>
                        </a:rPr>
                        <a:t>Newquay</a:t>
                      </a:r>
                      <a:r>
                        <a:rPr lang="en-US" sz="700" dirty="0">
                          <a:solidFill>
                            <a:schemeClr val="tx1"/>
                          </a:solidFill>
                          <a:latin typeface="Century Gothic" panose="020B0502020202020204" pitchFamily="34" charset="0"/>
                          <a:cs typeface="Amatic SC" panose="00000500000000000000" pitchFamily="2" charset="-79"/>
                        </a:rPr>
                        <a:t> Aquarium/beach Day</a:t>
                      </a:r>
                    </a:p>
                    <a:p>
                      <a:pPr marL="171450" marR="0" lvl="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700" kern="1200" dirty="0">
                          <a:solidFill>
                            <a:schemeClr val="dk1"/>
                          </a:solidFill>
                          <a:effectLst/>
                          <a:latin typeface="Century Gothic" panose="020B0502020202020204" pitchFamily="34" charset="0"/>
                          <a:ea typeface="+mn-ea"/>
                          <a:cs typeface="+mn-cs"/>
                        </a:rPr>
                        <a:t>Pirate day</a:t>
                      </a:r>
                    </a:p>
                    <a:p>
                      <a:pPr marL="171450" marR="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700" dirty="0">
                          <a:solidFill>
                            <a:schemeClr val="tx1"/>
                          </a:solidFill>
                          <a:latin typeface="Century Gothic" panose="020B0502020202020204" pitchFamily="34" charset="0"/>
                          <a:cs typeface="Amatic SC" panose="00000500000000000000" pitchFamily="2" charset="-79"/>
                        </a:rPr>
                        <a:t>Map work  - Find the Treasure </a:t>
                      </a:r>
                    </a:p>
                    <a:p>
                      <a:pPr marL="171450" indent="-171450" algn="ctr">
                        <a:buFont typeface="Wingdings" panose="05000000000000000000" pitchFamily="2" charset="2"/>
                        <a:buChar char="Ø"/>
                      </a:pPr>
                      <a:r>
                        <a:rPr lang="en-US" sz="700" dirty="0">
                          <a:solidFill>
                            <a:schemeClr val="tx1"/>
                          </a:solidFill>
                          <a:latin typeface="Century Gothic" panose="020B0502020202020204" pitchFamily="34" charset="0"/>
                          <a:cs typeface="Amatic SC" panose="00000500000000000000" pitchFamily="2" charset="-79"/>
                        </a:rPr>
                        <a:t>Father’s Day </a:t>
                      </a:r>
                    </a:p>
                    <a:p>
                      <a:pPr marL="171450" indent="-171450" algn="ctr">
                        <a:buFont typeface="Wingdings" panose="05000000000000000000" pitchFamily="2" charset="2"/>
                        <a:buChar char="Ø"/>
                      </a:pPr>
                      <a:r>
                        <a:rPr lang="en-US" sz="700" dirty="0">
                          <a:solidFill>
                            <a:schemeClr val="tx1"/>
                          </a:solidFill>
                          <a:latin typeface="Century Gothic" panose="020B0502020202020204" pitchFamily="34" charset="0"/>
                          <a:cs typeface="Amatic SC" panose="00000500000000000000" pitchFamily="2" charset="-79"/>
                        </a:rPr>
                        <a:t>Ice – Cream at the park</a:t>
                      </a:r>
                    </a:p>
                    <a:p>
                      <a:pPr marL="171450" indent="-171450" algn="ctr">
                        <a:buFont typeface="Wingdings" panose="05000000000000000000" pitchFamily="2" charset="2"/>
                        <a:buChar char="Ø"/>
                      </a:pPr>
                      <a:r>
                        <a:rPr lang="en-US" sz="700" dirty="0">
                          <a:solidFill>
                            <a:schemeClr val="tx1"/>
                          </a:solidFill>
                          <a:latin typeface="Century Gothic" panose="020B0502020202020204" pitchFamily="34" charset="0"/>
                          <a:cs typeface="Amatic SC" panose="00000500000000000000" pitchFamily="2" charset="-79"/>
                        </a:rPr>
                        <a:t>End of</a:t>
                      </a:r>
                      <a:r>
                        <a:rPr lang="en-US" sz="700" baseline="0" dirty="0">
                          <a:solidFill>
                            <a:schemeClr val="tx1"/>
                          </a:solidFill>
                          <a:latin typeface="Century Gothic" panose="020B0502020202020204" pitchFamily="34" charset="0"/>
                          <a:cs typeface="Amatic SC" panose="00000500000000000000" pitchFamily="2" charset="-79"/>
                        </a:rPr>
                        <a:t> year family picnic</a:t>
                      </a:r>
                    </a:p>
                    <a:p>
                      <a:pPr marL="171450" indent="-171450" algn="ctr">
                        <a:buFont typeface="Wingdings" panose="05000000000000000000" pitchFamily="2" charset="2"/>
                        <a:buChar char="Ø"/>
                      </a:pPr>
                      <a:r>
                        <a:rPr lang="en-GB" sz="700" kern="1200" dirty="0">
                          <a:solidFill>
                            <a:schemeClr val="dk1"/>
                          </a:solidFill>
                          <a:effectLst/>
                          <a:latin typeface="Century Gothic" panose="020B0502020202020204" pitchFamily="34" charset="0"/>
                          <a:ea typeface="+mn-ea"/>
                          <a:cs typeface="+mn-cs"/>
                        </a:rPr>
                        <a:t>Making a healthy lunch</a:t>
                      </a:r>
                      <a:endParaRPr lang="en-US" sz="700" dirty="0">
                        <a:solidFill>
                          <a:schemeClr val="tx1"/>
                        </a:solidFill>
                        <a:latin typeface="Century Gothic" panose="020B0502020202020204" pitchFamily="34" charset="0"/>
                        <a:cs typeface="Amatic SC" panose="00000500000000000000" pitchFamily="2" charset="-79"/>
                      </a:endParaRPr>
                    </a:p>
                    <a:p>
                      <a:pPr marL="171450" indent="-171450" algn="ctr">
                        <a:buFont typeface="Wingdings" panose="05000000000000000000" pitchFamily="2" charset="2"/>
                        <a:buChar char="Ø"/>
                      </a:pPr>
                      <a:r>
                        <a:rPr lang="en-GB" sz="700" dirty="0">
                          <a:solidFill>
                            <a:schemeClr val="tx1"/>
                          </a:solidFill>
                          <a:latin typeface="Century Gothic" panose="020B0502020202020204" pitchFamily="34" charset="0"/>
                          <a:cs typeface="Amatic SC" panose="00000500000000000000" pitchFamily="2" charset="-79"/>
                        </a:rPr>
                        <a:t>Fathers Day 16</a:t>
                      </a:r>
                      <a:r>
                        <a:rPr lang="en-GB" sz="700" baseline="30000" dirty="0">
                          <a:solidFill>
                            <a:schemeClr val="tx1"/>
                          </a:solidFill>
                          <a:latin typeface="Century Gothic" panose="020B0502020202020204" pitchFamily="34" charset="0"/>
                          <a:cs typeface="Amatic SC" panose="00000500000000000000" pitchFamily="2" charset="-79"/>
                        </a:rPr>
                        <a:t>th</a:t>
                      </a:r>
                      <a:r>
                        <a:rPr lang="en-GB" sz="700" dirty="0">
                          <a:solidFill>
                            <a:schemeClr val="tx1"/>
                          </a:solidFill>
                          <a:latin typeface="Century Gothic" panose="020B0502020202020204" pitchFamily="34" charset="0"/>
                          <a:cs typeface="Amatic SC" panose="00000500000000000000" pitchFamily="2" charset="-79"/>
                        </a:rPr>
                        <a:t> June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2" name="Picture 1">
            <a:extLst>
              <a:ext uri="{FF2B5EF4-FFF2-40B4-BE49-F238E27FC236}">
                <a16:creationId xmlns:a16="http://schemas.microsoft.com/office/drawing/2014/main" id="{8ED092C2-15CC-4BBD-88D4-5187192BAE3E}"/>
              </a:ext>
            </a:extLst>
          </p:cNvPr>
          <p:cNvPicPr>
            <a:picLocks noChangeAspect="1"/>
          </p:cNvPicPr>
          <p:nvPr/>
        </p:nvPicPr>
        <p:blipFill>
          <a:blip r:embed="rId3"/>
          <a:stretch>
            <a:fillRect/>
          </a:stretch>
        </p:blipFill>
        <p:spPr>
          <a:xfrm>
            <a:off x="535463" y="55913"/>
            <a:ext cx="681674" cy="690005"/>
          </a:xfrm>
          <a:prstGeom prst="rect">
            <a:avLst/>
          </a:prstGeom>
        </p:spPr>
      </p:pic>
    </p:spTree>
    <p:extLst>
      <p:ext uri="{BB962C8B-B14F-4D97-AF65-F5344CB8AC3E}">
        <p14:creationId xmlns:p14="http://schemas.microsoft.com/office/powerpoint/2010/main" val="3793943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Century Gothic" panose="020B0502020202020204" pitchFamily="34" charset="0"/>
                <a:cs typeface="Amatic SC" panose="00000500000000000000" pitchFamily="2" charset="-79"/>
              </a:rPr>
              <a:t>Reception Long Term Plan 23-24</a:t>
            </a:r>
            <a:endParaRPr lang="en-GB" sz="3600" b="1" dirty="0">
              <a:latin typeface="Century Gothic" panose="020B0502020202020204" pitchFamily="34" charset="0"/>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207909106"/>
              </p:ext>
            </p:extLst>
          </p:nvPr>
        </p:nvGraphicFramePr>
        <p:xfrm>
          <a:off x="366318" y="476214"/>
          <a:ext cx="11507237" cy="6266235"/>
        </p:xfrm>
        <a:graphic>
          <a:graphicData uri="http://schemas.openxmlformats.org/drawingml/2006/table">
            <a:tbl>
              <a:tblPr firstRow="1" bandRow="1">
                <a:tableStyleId>{5C22544A-7EE6-4342-B048-85BDC9FD1C3A}</a:tableStyleId>
              </a:tblPr>
              <a:tblGrid>
                <a:gridCol w="1643891">
                  <a:extLst>
                    <a:ext uri="{9D8B030D-6E8A-4147-A177-3AD203B41FA5}">
                      <a16:colId xmlns:a16="http://schemas.microsoft.com/office/drawing/2014/main" val="385991600"/>
                    </a:ext>
                  </a:extLst>
                </a:gridCol>
                <a:gridCol w="1643891">
                  <a:extLst>
                    <a:ext uri="{9D8B030D-6E8A-4147-A177-3AD203B41FA5}">
                      <a16:colId xmlns:a16="http://schemas.microsoft.com/office/drawing/2014/main" val="2865123548"/>
                    </a:ext>
                  </a:extLst>
                </a:gridCol>
                <a:gridCol w="1643891">
                  <a:extLst>
                    <a:ext uri="{9D8B030D-6E8A-4147-A177-3AD203B41FA5}">
                      <a16:colId xmlns:a16="http://schemas.microsoft.com/office/drawing/2014/main" val="872926247"/>
                    </a:ext>
                  </a:extLst>
                </a:gridCol>
                <a:gridCol w="1643891">
                  <a:extLst>
                    <a:ext uri="{9D8B030D-6E8A-4147-A177-3AD203B41FA5}">
                      <a16:colId xmlns:a16="http://schemas.microsoft.com/office/drawing/2014/main" val="1315738151"/>
                    </a:ext>
                  </a:extLst>
                </a:gridCol>
                <a:gridCol w="1643891">
                  <a:extLst>
                    <a:ext uri="{9D8B030D-6E8A-4147-A177-3AD203B41FA5}">
                      <a16:colId xmlns:a16="http://schemas.microsoft.com/office/drawing/2014/main" val="2709165749"/>
                    </a:ext>
                  </a:extLst>
                </a:gridCol>
                <a:gridCol w="1643891">
                  <a:extLst>
                    <a:ext uri="{9D8B030D-6E8A-4147-A177-3AD203B41FA5}">
                      <a16:colId xmlns:a16="http://schemas.microsoft.com/office/drawing/2014/main" val="2335150482"/>
                    </a:ext>
                  </a:extLst>
                </a:gridCol>
                <a:gridCol w="1643891">
                  <a:extLst>
                    <a:ext uri="{9D8B030D-6E8A-4147-A177-3AD203B41FA5}">
                      <a16:colId xmlns:a16="http://schemas.microsoft.com/office/drawing/2014/main" val="4046203905"/>
                    </a:ext>
                  </a:extLst>
                </a:gridCol>
              </a:tblGrid>
              <a:tr h="383595">
                <a:tc>
                  <a:txBody>
                    <a:bodyPr/>
                    <a:lstStyle/>
                    <a:p>
                      <a:pPr algn="ctr"/>
                      <a:endParaRPr lang="en-GB"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rgbClr val="FF0000"/>
                          </a:solidFill>
                          <a:latin typeface="Century Gothic" panose="020B0502020202020204" pitchFamily="34" charset="0"/>
                          <a:cs typeface="Amatic SC" panose="00000500000000000000" pitchFamily="2" charset="-79"/>
                        </a:rPr>
                        <a:t>Autumn 1</a:t>
                      </a:r>
                      <a:endParaRPr lang="en-GB" sz="1200" dirty="0">
                        <a:solidFill>
                          <a:srgbClr val="FF000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latin typeface="Century Gothic" panose="020B0502020202020204" pitchFamily="34" charset="0"/>
                          <a:cs typeface="Amatic SC" panose="00000500000000000000" pitchFamily="2" charset="-79"/>
                        </a:rPr>
                        <a:t>Autumn 2</a:t>
                      </a:r>
                      <a:endParaRPr lang="en-GB" sz="1200" dirty="0">
                        <a:solidFill>
                          <a:srgbClr val="FF000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dirty="0">
                          <a:solidFill>
                            <a:srgbClr val="FFC000"/>
                          </a:solidFill>
                          <a:latin typeface="Century Gothic" panose="020B0502020202020204" pitchFamily="34" charset="0"/>
                          <a:cs typeface="Amatic SC" panose="00000500000000000000" pitchFamily="2" charset="-79"/>
                        </a:rPr>
                        <a:t>Spring 1</a:t>
                      </a:r>
                      <a:endParaRPr lang="en-GB" sz="1200" dirty="0">
                        <a:solidFill>
                          <a:srgbClr val="FFC00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200" dirty="0">
                          <a:solidFill>
                            <a:srgbClr val="FFC000"/>
                          </a:solidFill>
                          <a:latin typeface="Century Gothic" panose="020B0502020202020204" pitchFamily="34" charset="0"/>
                          <a:cs typeface="Amatic SC" panose="00000500000000000000" pitchFamily="2" charset="-79"/>
                        </a:rPr>
                        <a:t>Spring 2</a:t>
                      </a:r>
                      <a:endParaRPr lang="en-GB" sz="1200" dirty="0">
                        <a:solidFill>
                          <a:srgbClr val="FFC00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200" dirty="0">
                          <a:solidFill>
                            <a:srgbClr val="00B050"/>
                          </a:solidFill>
                          <a:latin typeface="Century Gothic" panose="020B0502020202020204" pitchFamily="34" charset="0"/>
                          <a:cs typeface="Amatic SC" panose="00000500000000000000" pitchFamily="2" charset="-79"/>
                        </a:rPr>
                        <a:t>Summer 1</a:t>
                      </a:r>
                      <a:endParaRPr lang="en-GB" sz="1200" dirty="0">
                        <a:solidFill>
                          <a:srgbClr val="00B05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200" dirty="0">
                          <a:solidFill>
                            <a:srgbClr val="00B050"/>
                          </a:solidFill>
                          <a:latin typeface="Century Gothic" panose="020B0502020202020204" pitchFamily="34" charset="0"/>
                          <a:cs typeface="Amatic SC" panose="00000500000000000000" pitchFamily="2" charset="-79"/>
                        </a:rPr>
                        <a:t>Summer 2</a:t>
                      </a:r>
                      <a:endParaRPr lang="en-GB" sz="1200" dirty="0">
                        <a:solidFill>
                          <a:srgbClr val="00B05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634525">
                <a:tc>
                  <a:txBody>
                    <a:bodyPr/>
                    <a:lstStyle/>
                    <a:p>
                      <a:pPr algn="ctr"/>
                      <a:r>
                        <a:rPr lang="en-US" sz="1200" b="1" dirty="0">
                          <a:latin typeface="Century Gothic" panose="020B0502020202020204" pitchFamily="34" charset="0"/>
                          <a:cs typeface="Amatic SC" panose="00000500000000000000" pitchFamily="2" charset="-79"/>
                        </a:rPr>
                        <a:t>General Themes </a:t>
                      </a:r>
                      <a:endParaRPr lang="en-GB" sz="1200" b="1" dirty="0">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1200" dirty="0" err="1">
                          <a:solidFill>
                            <a:srgbClr val="FF0000"/>
                          </a:solidFill>
                          <a:latin typeface="Century Gothic" panose="020B0502020202020204" pitchFamily="34" charset="0"/>
                          <a:cs typeface="Amatic SC" panose="00000500000000000000" pitchFamily="2" charset="-79"/>
                        </a:rPr>
                        <a:t>Marvellous</a:t>
                      </a:r>
                      <a:r>
                        <a:rPr lang="en-US" sz="1200" dirty="0">
                          <a:solidFill>
                            <a:srgbClr val="FF0000"/>
                          </a:solidFill>
                          <a:latin typeface="Century Gothic" panose="020B0502020202020204" pitchFamily="34" charset="0"/>
                          <a:cs typeface="Amatic SC" panose="00000500000000000000" pitchFamily="2" charset="-79"/>
                        </a:rPr>
                        <a: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latin typeface="Century Gothic" panose="020B0502020202020204" pitchFamily="34" charset="0"/>
                          <a:cs typeface="Amatic SC" panose="00000500000000000000" pitchFamily="2" charset="-79"/>
                        </a:rPr>
                        <a:t>Do you Remember when….? Lets</a:t>
                      </a:r>
                      <a:r>
                        <a:rPr lang="en-US" sz="1200" baseline="0" dirty="0">
                          <a:solidFill>
                            <a:srgbClr val="FF0000"/>
                          </a:solidFill>
                          <a:latin typeface="Century Gothic" panose="020B0502020202020204" pitchFamily="34" charset="0"/>
                          <a:cs typeface="Amatic SC" panose="00000500000000000000" pitchFamily="2" charset="-79"/>
                        </a:rPr>
                        <a:t> celebrate</a:t>
                      </a:r>
                      <a:r>
                        <a:rPr lang="en-US" sz="1200" dirty="0">
                          <a:solidFill>
                            <a:srgbClr val="FF0000"/>
                          </a:solidFill>
                          <a:latin typeface="Century Gothic" panose="020B0502020202020204" pitchFamily="34" charset="0"/>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a:solidFill>
                            <a:srgbClr val="FFC000"/>
                          </a:solidFill>
                          <a:latin typeface="Century Gothic" panose="020B0502020202020204" pitchFamily="34" charset="0"/>
                          <a:cs typeface="Amatic SC" panose="00000500000000000000" pitchFamily="2" charset="-79"/>
                        </a:rPr>
                        <a:t>How big is big?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Century Gothic" panose="020B0502020202020204" pitchFamily="34" charset="0"/>
                          <a:cs typeface="Amatic SC" panose="00000500000000000000" pitchFamily="2" charset="-79"/>
                        </a:rPr>
                        <a:t>Big adventures with Little Feet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B050"/>
                          </a:solidFill>
                          <a:latin typeface="Century Gothic" panose="020B0502020202020204" pitchFamily="34" charset="0"/>
                          <a:cs typeface="Amatic SC" panose="00000500000000000000" pitchFamily="2" charset="-79"/>
                        </a:rPr>
                        <a:t>Ready Steady Grow </a:t>
                      </a:r>
                    </a:p>
                    <a:p>
                      <a:pPr algn="ctr"/>
                      <a:endParaRPr lang="en-US" sz="1200" b="1" dirty="0">
                        <a:solidFill>
                          <a:srgbClr val="00B05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B050"/>
                          </a:solidFill>
                          <a:latin typeface="Century Gothic" panose="020B0502020202020204" pitchFamily="34" charset="0"/>
                          <a:cs typeface="Amatic SC" panose="00000500000000000000" pitchFamily="2" charset="-79"/>
                        </a:rPr>
                        <a:t>I  wonder what's at the Seaside?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540988">
                <a:tc rowSpan="3">
                  <a:txBody>
                    <a:bodyPr/>
                    <a:lstStyle/>
                    <a:p>
                      <a:pPr algn="ctr"/>
                      <a:r>
                        <a:rPr lang="en-US" sz="1200" b="1" dirty="0">
                          <a:latin typeface="Century Gothic" panose="020B0502020202020204" pitchFamily="34" charset="0"/>
                          <a:cs typeface="Amatic SC" panose="00000500000000000000" pitchFamily="2" charset="-79"/>
                        </a:rPr>
                        <a:t> </a:t>
                      </a:r>
                    </a:p>
                    <a:p>
                      <a:pPr algn="ctr"/>
                      <a:endParaRPr lang="en-US" sz="1200" b="1" dirty="0">
                        <a:latin typeface="Century Gothic" panose="020B0502020202020204" pitchFamily="34" charset="0"/>
                        <a:cs typeface="Amatic SC" panose="00000500000000000000" pitchFamily="2" charset="-79"/>
                      </a:endParaRPr>
                    </a:p>
                    <a:p>
                      <a:pPr algn="ctr"/>
                      <a:endParaRPr lang="en-US" sz="1200" b="1" dirty="0">
                        <a:latin typeface="Century Gothic" panose="020B0502020202020204" pitchFamily="34" charset="0"/>
                        <a:cs typeface="Amatic SC" panose="00000500000000000000" pitchFamily="2" charset="-79"/>
                      </a:endParaRPr>
                    </a:p>
                    <a:p>
                      <a:pPr algn="ctr"/>
                      <a:endParaRPr lang="en-US" sz="1200" b="1" dirty="0">
                        <a:latin typeface="Century Gothic" panose="020B0502020202020204" pitchFamily="34" charset="0"/>
                        <a:cs typeface="Amatic SC" panose="00000500000000000000" pitchFamily="2" charset="-79"/>
                      </a:endParaRPr>
                    </a:p>
                    <a:p>
                      <a:pPr algn="ctr"/>
                      <a:endParaRPr lang="en-US" sz="1200" b="1" dirty="0">
                        <a:latin typeface="Century Gothic" panose="020B0502020202020204" pitchFamily="34" charset="0"/>
                        <a:cs typeface="Amatic SC" panose="00000500000000000000" pitchFamily="2" charset="-79"/>
                      </a:endParaRPr>
                    </a:p>
                    <a:p>
                      <a:pPr algn="ctr"/>
                      <a:r>
                        <a:rPr lang="en-US" sz="1200" b="1" dirty="0">
                          <a:latin typeface="Century Gothic" panose="020B0502020202020204" pitchFamily="34" charset="0"/>
                          <a:cs typeface="Amatic SC" panose="00000500000000000000" pitchFamily="2" charset="-79"/>
                        </a:rPr>
                        <a:t>Over Arching Principles </a:t>
                      </a:r>
                      <a:endParaRPr lang="en-GB" sz="1200" b="1" dirty="0">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6">
                  <a:txBody>
                    <a:bodyPr/>
                    <a:lstStyle/>
                    <a:p>
                      <a:pPr algn="ctr"/>
                      <a:r>
                        <a:rPr lang="en-US" sz="1200" b="1" dirty="0">
                          <a:solidFill>
                            <a:schemeClr val="tx1"/>
                          </a:solidFill>
                          <a:latin typeface="Century Gothic" panose="020B0502020202020204" pitchFamily="34" charset="0"/>
                          <a:cs typeface="Amatic SC" panose="00000500000000000000" pitchFamily="2" charset="-79"/>
                        </a:rPr>
                        <a:t>Characteristics of Effective Learning </a:t>
                      </a:r>
                    </a:p>
                    <a:p>
                      <a:r>
                        <a:rPr lang="en-US" sz="1200" b="1" dirty="0">
                          <a:solidFill>
                            <a:srgbClr val="FF33CC"/>
                          </a:solidFill>
                          <a:latin typeface="Century Gothic" panose="020B0502020202020204" pitchFamily="34" charset="0"/>
                          <a:cs typeface="Amatic SC" panose="00000500000000000000" pitchFamily="2" charset="-79"/>
                        </a:rPr>
                        <a:t>Playing and exploring: </a:t>
                      </a:r>
                      <a:r>
                        <a:rPr lang="en-US" sz="1200" dirty="0">
                          <a:latin typeface="Century Gothic" panose="020B0502020202020204" pitchFamily="34" charset="0"/>
                          <a:cs typeface="RM Typerighter old" panose="00000400000000000000" pitchFamily="2" charset="-79"/>
                        </a:rPr>
                        <a:t>- Children investigate and experience things, and ‘have a go’. </a:t>
                      </a:r>
                      <a:r>
                        <a:rPr lang="en-GB" sz="1200" dirty="0">
                          <a:solidFill>
                            <a:srgbClr val="000000"/>
                          </a:solidFill>
                          <a:effectLst/>
                          <a:latin typeface="Century Gothic" panose="020B0502020202020204" pitchFamily="34" charset="0"/>
                          <a:ea typeface="Calibri" panose="020F0502020204030204" pitchFamily="34" charset="0"/>
                          <a:cs typeface="Acumin Pro"/>
                        </a:rPr>
                        <a:t>Children who actively participate in their </a:t>
                      </a:r>
                      <a:r>
                        <a:rPr lang="en-GB" sz="1200" dirty="0">
                          <a:solidFill>
                            <a:srgbClr val="000000"/>
                          </a:solidFill>
                          <a:latin typeface="Century Gothic" panose="020B0502020202020204" pitchFamily="34" charset="0"/>
                          <a:ea typeface="Calibri" panose="020F0502020204030204" pitchFamily="34" charset="0"/>
                          <a:cs typeface="Acumin Pro"/>
                        </a:rPr>
                        <a:t>own play </a:t>
                      </a:r>
                      <a:r>
                        <a:rPr lang="en-GB" sz="1200" dirty="0">
                          <a:solidFill>
                            <a:srgbClr val="000000"/>
                          </a:solidFill>
                          <a:effectLst/>
                          <a:latin typeface="Century Gothic" panose="020B0502020202020204" pitchFamily="34" charset="0"/>
                          <a:ea typeface="Calibri" panose="020F0502020204030204" pitchFamily="34" charset="0"/>
                          <a:cs typeface="Acumin Pro"/>
                        </a:rPr>
                        <a:t>develop a larger store of information and experiences to draw on which positively supports their learning </a:t>
                      </a:r>
                      <a:endParaRPr lang="en-US" sz="1200" dirty="0">
                        <a:latin typeface="Century Gothic" panose="020B0502020202020204" pitchFamily="34" charset="0"/>
                        <a:cs typeface="RM Typerighter old" panose="00000400000000000000" pitchFamily="2" charset="-79"/>
                      </a:endParaRPr>
                    </a:p>
                    <a:p>
                      <a:r>
                        <a:rPr lang="en-US" sz="1200" b="1" dirty="0">
                          <a:solidFill>
                            <a:srgbClr val="FF33CC"/>
                          </a:solidFill>
                          <a:latin typeface="Century Gothic" panose="020B0502020202020204" pitchFamily="34" charset="0"/>
                          <a:cs typeface="Amatic SC" panose="00000500000000000000" pitchFamily="2" charset="-79"/>
                        </a:rPr>
                        <a:t>Active learning: </a:t>
                      </a:r>
                      <a:r>
                        <a:rPr lang="en-US" sz="1200" dirty="0">
                          <a:latin typeface="Century Gothic" panose="020B0502020202020204" pitchFamily="34" charset="0"/>
                          <a:cs typeface="RM Typerighter old" panose="00000400000000000000" pitchFamily="2" charset="-79"/>
                        </a:rPr>
                        <a:t>- Children concentrate and keep on trying if they encounter difficulties. They are proud of their own achievements. </a:t>
                      </a:r>
                      <a:r>
                        <a:rPr lang="en-GB" sz="1200" dirty="0">
                          <a:effectLst/>
                          <a:latin typeface="Century Gothic" panose="020B0502020202020204" pitchFamily="34" charset="0"/>
                          <a:ea typeface="Calibri" panose="020F0502020204030204" pitchFamily="34" charset="0"/>
                          <a:cs typeface="RM Typerighter old" panose="00000400000000000000" pitchFamily="2" charset="-79"/>
                        </a:rPr>
                        <a:t>For children to develop into self-regulating, lifelong learners they are required to take ownership, accept challenges and learn persistence.</a:t>
                      </a:r>
                    </a:p>
                    <a:p>
                      <a:r>
                        <a:rPr lang="en-US" sz="1200" b="1" dirty="0">
                          <a:solidFill>
                            <a:srgbClr val="FF33CC"/>
                          </a:solidFill>
                          <a:latin typeface="Century Gothic" panose="020B0502020202020204" pitchFamily="34" charset="0"/>
                          <a:cs typeface="Amatic SC" panose="00000500000000000000" pitchFamily="2" charset="-79"/>
                        </a:rPr>
                        <a:t>Creating and thinking critically: </a:t>
                      </a:r>
                      <a:r>
                        <a:rPr lang="en-US" sz="1200" dirty="0">
                          <a:latin typeface="Century Gothic" panose="020B0502020202020204" pitchFamily="34" charset="0"/>
                          <a:cs typeface="RM Typerighter old" panose="00000400000000000000" pitchFamily="2" charset="-79"/>
                        </a:rPr>
                        <a:t>- Children develop their own ideas and make links between these ideas. </a:t>
                      </a:r>
                      <a:r>
                        <a:rPr lang="en-GB" sz="1200" dirty="0">
                          <a:effectLst/>
                          <a:latin typeface="Century Gothic" panose="020B0502020202020204" pitchFamily="34" charset="0"/>
                          <a:ea typeface="Calibri" panose="020F0502020204030204" pitchFamily="34" charset="0"/>
                          <a:cs typeface="RM Typerighter old" panose="00000400000000000000" pitchFamily="2" charset="-79"/>
                        </a:rPr>
                        <a:t>They think flexibly and rationally, drawing on previous experiences which help them to solve problems and reach conclusions.</a:t>
                      </a:r>
                      <a:r>
                        <a:rPr lang="en-GB" sz="1200" dirty="0">
                          <a:effectLst/>
                          <a:latin typeface="Century Gothic" panose="020B0502020202020204" pitchFamily="34" charset="0"/>
                          <a:ea typeface="Calibri" panose="020F0502020204030204" pitchFamily="34" charset="0"/>
                          <a:cs typeface="Arial" panose="020B0604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pPr algn="ctr"/>
                      <a:endParaRPr lang="en-GB" sz="140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GB" sz="240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US" sz="140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a:endParaRPr lang="en-GB" sz="240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507345316"/>
                  </a:ext>
                </a:extLst>
              </a:tr>
              <a:tr h="634525">
                <a:tc vMerge="1">
                  <a:txBody>
                    <a:bodyPr/>
                    <a:lstStyle/>
                    <a:p>
                      <a:endParaRPr lang="en-GB"/>
                    </a:p>
                  </a:txBody>
                  <a:tcPr/>
                </a:tc>
                <a:tc gridSpan="6">
                  <a:txBody>
                    <a:bodyPr/>
                    <a:lstStyle/>
                    <a:p>
                      <a:pPr algn="ctr"/>
                      <a:r>
                        <a:rPr lang="en-GB" sz="1200" b="1" kern="1200" dirty="0">
                          <a:solidFill>
                            <a:schemeClr val="dk1"/>
                          </a:solidFill>
                          <a:effectLst/>
                          <a:latin typeface="Century Gothic" panose="020B0502020202020204" pitchFamily="34" charset="0"/>
                          <a:ea typeface="+mn-ea"/>
                          <a:cs typeface="+mn-cs"/>
                        </a:rPr>
                        <a:t>Lenny Lion’s Learning Zoo:</a:t>
                      </a:r>
                      <a:endParaRPr lang="en-GB" sz="1200" kern="1200" dirty="0">
                        <a:solidFill>
                          <a:schemeClr val="dk1"/>
                        </a:solidFill>
                        <a:effectLst/>
                        <a:latin typeface="Century Gothic" panose="020B0502020202020204" pitchFamily="34" charset="0"/>
                        <a:ea typeface="+mn-ea"/>
                        <a:cs typeface="+mn-cs"/>
                      </a:endParaRPr>
                    </a:p>
                    <a:p>
                      <a:pPr algn="ctr"/>
                      <a:r>
                        <a:rPr lang="en-GB" sz="1200" i="1" kern="1200" dirty="0">
                          <a:solidFill>
                            <a:schemeClr val="dk1"/>
                          </a:solidFill>
                          <a:effectLst/>
                          <a:latin typeface="Century Gothic" panose="020B0502020202020204" pitchFamily="34" charset="0"/>
                          <a:ea typeface="+mn-ea"/>
                          <a:cs typeface="+mn-cs"/>
                        </a:rPr>
                        <a:t>Go For It Gorilla, Exploring Elephant, I Know Rhino, Proud Peacock, Concentrating Crocodile, Persevering Parrot, Choosing Chimp, Creative Chameleon &amp; Slinky </a:t>
                      </a:r>
                      <a:r>
                        <a:rPr lang="en-GB" sz="1200" i="1" kern="1200" dirty="0" err="1">
                          <a:solidFill>
                            <a:schemeClr val="dk1"/>
                          </a:solidFill>
                          <a:effectLst/>
                          <a:latin typeface="Century Gothic" panose="020B0502020202020204" pitchFamily="34" charset="0"/>
                          <a:ea typeface="+mn-ea"/>
                          <a:cs typeface="+mn-cs"/>
                        </a:rPr>
                        <a:t>Linky</a:t>
                      </a:r>
                      <a:r>
                        <a:rPr lang="en-GB" sz="1200" i="1" kern="1200" dirty="0">
                          <a:solidFill>
                            <a:schemeClr val="dk1"/>
                          </a:solidFill>
                          <a:effectLst/>
                          <a:latin typeface="Century Gothic" panose="020B0502020202020204" pitchFamily="34" charset="0"/>
                          <a:ea typeface="+mn-ea"/>
                          <a:cs typeface="+mn-cs"/>
                        </a:rPr>
                        <a:t> Snake</a:t>
                      </a:r>
                      <a:endParaRPr lang="en-US" sz="1200" i="1" dirty="0">
                        <a:latin typeface="Century Gothic" panose="020B0502020202020204" pitchFamily="34" charset="0"/>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4175848846"/>
                  </a:ext>
                </a:extLst>
              </a:tr>
              <a:tr h="3021546">
                <a:tc vMerge="1">
                  <a:txBody>
                    <a:bodyPr/>
                    <a:lstStyle/>
                    <a:p>
                      <a:pPr algn="ctr"/>
                      <a:r>
                        <a:rPr lang="en-US" sz="3200" b="0">
                          <a:latin typeface="Amatic SC" panose="00000500000000000000" pitchFamily="2" charset="-79"/>
                          <a:cs typeface="Amatic SC" panose="00000500000000000000" pitchFamily="2" charset="-79"/>
                        </a:rPr>
                        <a:t>Over Arching Principles </a:t>
                      </a:r>
                      <a:endParaRPr lang="en-GB" sz="3200" b="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r>
                        <a:rPr lang="en-US" sz="1200" b="1" i="0" dirty="0">
                          <a:solidFill>
                            <a:srgbClr val="7030A0"/>
                          </a:solidFill>
                          <a:latin typeface="Century Gothic" panose="020B0502020202020204" pitchFamily="34" charset="0"/>
                          <a:cs typeface="Amatic SC" panose="00000500000000000000" pitchFamily="2" charset="-79"/>
                        </a:rPr>
                        <a:t>Unique Child: </a:t>
                      </a:r>
                      <a:r>
                        <a:rPr lang="en-US" sz="1200" i="0" dirty="0">
                          <a:latin typeface="Century Gothic" panose="020B0502020202020204" pitchFamily="34" charset="0"/>
                          <a:cs typeface="RM Typerighter old" panose="00000400000000000000" pitchFamily="2" charset="-79"/>
                        </a:rPr>
                        <a:t>Every child is unique and has the potential to be resilient, capable, confident and self-assured.  </a:t>
                      </a:r>
                    </a:p>
                    <a:p>
                      <a:r>
                        <a:rPr lang="en-US" sz="1200" b="1" i="0" dirty="0">
                          <a:solidFill>
                            <a:srgbClr val="7030A0"/>
                          </a:solidFill>
                          <a:latin typeface="Century Gothic" panose="020B0502020202020204" pitchFamily="34" charset="0"/>
                          <a:cs typeface="Amatic SC" panose="00000500000000000000" pitchFamily="2" charset="-79"/>
                        </a:rPr>
                        <a:t>Positive Relationships: </a:t>
                      </a:r>
                      <a:r>
                        <a:rPr lang="en-US" sz="1200" i="0" dirty="0">
                          <a:latin typeface="Century Gothic" panose="020B0502020202020204" pitchFamily="34" charset="0"/>
                          <a:cs typeface="RM Typerighter old" panose="00000400000000000000" pitchFamily="2" charset="-79"/>
                        </a:rPr>
                        <a:t>Children flourish with warm, strong &amp; positive partnerships between all staff and parents/</a:t>
                      </a:r>
                      <a:r>
                        <a:rPr lang="en-US" sz="1200" i="0" dirty="0" err="1">
                          <a:latin typeface="Century Gothic" panose="020B0502020202020204" pitchFamily="34" charset="0"/>
                          <a:cs typeface="RM Typerighter old" panose="00000400000000000000" pitchFamily="2" charset="-79"/>
                        </a:rPr>
                        <a:t>carers</a:t>
                      </a:r>
                      <a:r>
                        <a:rPr lang="en-US" sz="1200" i="0" dirty="0">
                          <a:latin typeface="Century Gothic" panose="020B0502020202020204" pitchFamily="34" charset="0"/>
                          <a:cs typeface="RM Typerighter old" panose="00000400000000000000" pitchFamily="2" charset="-79"/>
                        </a:rPr>
                        <a:t>. This promotes independence across the EYFS curriculum. Children and practitioners are NOT alone – embrace each community. </a:t>
                      </a:r>
                    </a:p>
                    <a:p>
                      <a:r>
                        <a:rPr lang="en-US" sz="1200" b="1" i="0" dirty="0">
                          <a:solidFill>
                            <a:srgbClr val="7030A0"/>
                          </a:solidFill>
                          <a:latin typeface="Century Gothic" panose="020B0502020202020204" pitchFamily="34" charset="0"/>
                          <a:cs typeface="Amatic SC" panose="00000500000000000000" pitchFamily="2" charset="-79"/>
                        </a:rPr>
                        <a:t>Enabling environments: </a:t>
                      </a:r>
                      <a:r>
                        <a:rPr lang="en-US" sz="1200" i="0" dirty="0">
                          <a:latin typeface="Century Gothic" panose="020B0502020202020204" pitchFamily="34" charset="0"/>
                          <a:cs typeface="RM Typerighter old" panose="00000400000000000000" pitchFamily="2" charset="-79"/>
                        </a:rPr>
                        <a:t>Children learn and develop well in safe and secure environments where routines are established and where adults respond to their individual needs and passions and help them to build upon their learning over time. </a:t>
                      </a:r>
                    </a:p>
                    <a:p>
                      <a:r>
                        <a:rPr lang="en-US" sz="1200" b="1" i="0" dirty="0">
                          <a:solidFill>
                            <a:srgbClr val="7030A0"/>
                          </a:solidFill>
                          <a:latin typeface="Century Gothic" panose="020B0502020202020204" pitchFamily="34" charset="0"/>
                          <a:cs typeface="Amatic SC" panose="00000500000000000000" pitchFamily="2" charset="-79"/>
                        </a:rPr>
                        <a:t>Learning and Development: </a:t>
                      </a:r>
                      <a:r>
                        <a:rPr lang="en-US" sz="1200" i="0" dirty="0">
                          <a:latin typeface="Century Gothic" panose="020B0502020202020204" pitchFamily="34" charset="0"/>
                          <a:cs typeface="RM Typerighter old" panose="00000400000000000000" pitchFamily="2" charset="-79"/>
                        </a:rPr>
                        <a:t>Children develop and learn at different rates (not in different ways as it stated 2017). We must be aware of children who need greater support than others. </a:t>
                      </a:r>
                      <a:endParaRPr lang="en-US" sz="1200" i="1" dirty="0">
                        <a:latin typeface="Century Gothic" panose="020B0502020202020204" pitchFamily="34" charset="0"/>
                        <a:cs typeface="RM Typerighter old" panose="00000400000000000000" pitchFamily="2" charset="-79"/>
                      </a:endParaRPr>
                    </a:p>
                    <a:p>
                      <a:r>
                        <a:rPr lang="en-US" sz="1200" i="1" dirty="0">
                          <a:latin typeface="Century Gothic" panose="020B0502020202020204" pitchFamily="34" charset="0"/>
                          <a:cs typeface="RM Typerighter old" panose="00000400000000000000" pitchFamily="2" charset="-79"/>
                        </a:rPr>
                        <a:t>PLAY:</a:t>
                      </a:r>
                      <a:r>
                        <a:rPr lang="en-US" sz="1200" b="0" i="1" kern="1200" dirty="0">
                          <a:solidFill>
                            <a:schemeClr val="dk1"/>
                          </a:solidFill>
                          <a:effectLst/>
                          <a:latin typeface="Century Gothic" panose="020B0502020202020204" pitchFamily="34" charset="0"/>
                          <a:ea typeface="+mn-ea"/>
                          <a:cs typeface="+mn-cs"/>
                        </a:rPr>
                        <a:t> we understand that children learn best when they are absorbed, interested and active.  We understand that active learning involves other children, adults, objects, ideas, stimuli and events that aim to engage and involve children for sustained periods. We believe that Early Years education should be as practical as possible and therefore , we are proud that our EYFS setting has an underlying ethos of ‘Learning through play. </a:t>
                      </a:r>
                      <a:r>
                        <a:rPr lang="en-GB" sz="1200" i="1" dirty="0">
                          <a:solidFill>
                            <a:schemeClr val="tx1"/>
                          </a:solidFill>
                          <a:latin typeface="Century Gothic" panose="020B0502020202020204" pitchFamily="34" charset="0"/>
                          <a:cs typeface="RM Typerighter old" panose="00000400000000000000" pitchFamily="2" charset="-79"/>
                        </a:rPr>
                        <a:t>PLAY is essential for children’s development across all areas. Play builds on children’s confidence as they learn to explore, to relate to others around them and develop relationships , set their own goals and solve problems. Children learn by leading their own play and by taking part in play which is guided by adults.</a:t>
                      </a:r>
                      <a:r>
                        <a:rPr lang="en-US" sz="1200" b="0" i="1" kern="1200" dirty="0">
                          <a:solidFill>
                            <a:schemeClr val="dk1"/>
                          </a:solidFill>
                          <a:effectLst/>
                          <a:latin typeface="Century Gothic" panose="020B0502020202020204" pitchFamily="34" charset="0"/>
                          <a:ea typeface="+mn-ea"/>
                          <a:cs typeface="+mn-cs"/>
                        </a:rPr>
                        <a:t>’. EYFS Team</a:t>
                      </a:r>
                    </a:p>
                    <a:p>
                      <a:r>
                        <a:rPr lang="en-US" sz="1200" b="0" i="1" kern="1200" dirty="0">
                          <a:solidFill>
                            <a:schemeClr val="dk1"/>
                          </a:solidFill>
                          <a:effectLst/>
                          <a:latin typeface="Century Gothic" panose="020B05020202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1" dirty="0">
                          <a:latin typeface="Century Gothic" panose="020B0502020202020204" pitchFamily="34" charset="0"/>
                          <a:cs typeface="Amatic SC" panose="00000500000000000000" pitchFamily="2" charset="-79"/>
                        </a:rPr>
                        <a:t>We will ensure that all children learn and develop well and are kept healthy and safe at ALL times. </a:t>
                      </a:r>
                      <a:endParaRPr lang="en-GB" sz="1400" b="1" i="1" dirty="0">
                        <a:latin typeface="Century Gothic" panose="020B0502020202020204" pitchFamily="34" charset="0"/>
                        <a:cs typeface="Amatic SC" panose="00000500000000000000" pitchFamily="2" charset="-79"/>
                      </a:endParaRPr>
                    </a:p>
                    <a:p>
                      <a:endParaRPr lang="en-US" sz="1200" i="1" dirty="0">
                        <a:latin typeface="Century Gothic" panose="020B0502020202020204" pitchFamily="34" charset="0"/>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140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40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140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40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627661565"/>
                  </a:ext>
                </a:extLst>
              </a:tr>
            </a:tbl>
          </a:graphicData>
        </a:graphic>
      </p:graphicFrame>
      <p:sp>
        <p:nvSpPr>
          <p:cNvPr id="2" name="Arrow: Curved Down 1">
            <a:extLst>
              <a:ext uri="{FF2B5EF4-FFF2-40B4-BE49-F238E27FC236}">
                <a16:creationId xmlns:a16="http://schemas.microsoft.com/office/drawing/2014/main" id="{EDEE4DCC-E742-421C-AA1B-CCCBC03083AB}"/>
              </a:ext>
            </a:extLst>
          </p:cNvPr>
          <p:cNvSpPr/>
          <p:nvPr/>
        </p:nvSpPr>
        <p:spPr>
          <a:xfrm>
            <a:off x="533771" y="3429000"/>
            <a:ext cx="1438183" cy="1186155"/>
          </a:xfrm>
          <a:prstGeom prst="curvedDownArrow">
            <a:avLst/>
          </a:prstGeom>
          <a:solidFill>
            <a:srgbClr val="CC66FF"/>
          </a:solidFill>
          <a:ln>
            <a:solidFill>
              <a:srgbClr val="E1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6" name="Picture 5">
            <a:extLst>
              <a:ext uri="{FF2B5EF4-FFF2-40B4-BE49-F238E27FC236}">
                <a16:creationId xmlns:a16="http://schemas.microsoft.com/office/drawing/2014/main" id="{FFADDCDE-2A75-4476-88CD-02744EB455E5}"/>
              </a:ext>
            </a:extLst>
          </p:cNvPr>
          <p:cNvPicPr>
            <a:picLocks noChangeAspect="1"/>
          </p:cNvPicPr>
          <p:nvPr/>
        </p:nvPicPr>
        <p:blipFill>
          <a:blip r:embed="rId2"/>
          <a:stretch>
            <a:fillRect/>
          </a:stretch>
        </p:blipFill>
        <p:spPr>
          <a:xfrm>
            <a:off x="838200" y="36162"/>
            <a:ext cx="681674" cy="690005"/>
          </a:xfrm>
          <a:prstGeom prst="rect">
            <a:avLst/>
          </a:prstGeom>
        </p:spPr>
      </p:pic>
    </p:spTree>
    <p:extLst>
      <p:ext uri="{BB962C8B-B14F-4D97-AF65-F5344CB8AC3E}">
        <p14:creationId xmlns:p14="http://schemas.microsoft.com/office/powerpoint/2010/main" val="712499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Century Gothic" panose="020B0502020202020204" pitchFamily="34" charset="0"/>
                <a:cs typeface="Amatic SC" panose="00000500000000000000" pitchFamily="2" charset="-79"/>
              </a:rPr>
              <a:t>Reception Long Term Plan 23-24</a:t>
            </a:r>
            <a:endParaRPr lang="en-GB" sz="3600" b="1" dirty="0">
              <a:latin typeface="Century Gothic" panose="020B0502020202020204" pitchFamily="34" charset="0"/>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952523668"/>
              </p:ext>
            </p:extLst>
          </p:nvPr>
        </p:nvGraphicFramePr>
        <p:xfrm>
          <a:off x="355808" y="595721"/>
          <a:ext cx="11459364" cy="3574520"/>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482452">
                <a:tc>
                  <a:txBody>
                    <a:bodyPr/>
                    <a:lstStyle/>
                    <a:p>
                      <a:pPr algn="ctr"/>
                      <a:endParaRPr lang="en-GB" sz="1200"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rgbClr val="FF0000"/>
                          </a:solidFill>
                          <a:latin typeface="Century Gothic" panose="020B0502020202020204" pitchFamily="34" charset="0"/>
                          <a:cs typeface="Amatic SC" panose="00000500000000000000" pitchFamily="2" charset="-79"/>
                        </a:rPr>
                        <a:t>Autumn 1</a:t>
                      </a:r>
                      <a:endParaRPr lang="en-GB" sz="1200" dirty="0">
                        <a:solidFill>
                          <a:srgbClr val="FF000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latin typeface="Century Gothic" panose="020B0502020202020204" pitchFamily="34" charset="0"/>
                          <a:cs typeface="Amatic SC" panose="00000500000000000000" pitchFamily="2" charset="-79"/>
                        </a:rPr>
                        <a:t>Autumn 2</a:t>
                      </a:r>
                      <a:endParaRPr lang="en-GB" sz="1200" dirty="0">
                        <a:solidFill>
                          <a:srgbClr val="FF000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dirty="0">
                          <a:solidFill>
                            <a:srgbClr val="FFC000"/>
                          </a:solidFill>
                          <a:latin typeface="Century Gothic" panose="020B0502020202020204" pitchFamily="34" charset="0"/>
                          <a:cs typeface="Amatic SC" panose="00000500000000000000" pitchFamily="2" charset="-79"/>
                        </a:rPr>
                        <a:t>Spring 1</a:t>
                      </a:r>
                      <a:endParaRPr lang="en-GB" sz="1200" dirty="0">
                        <a:solidFill>
                          <a:srgbClr val="FFC00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200" dirty="0">
                          <a:solidFill>
                            <a:srgbClr val="FFC000"/>
                          </a:solidFill>
                          <a:latin typeface="Century Gothic" panose="020B0502020202020204" pitchFamily="34" charset="0"/>
                          <a:cs typeface="Amatic SC" panose="00000500000000000000" pitchFamily="2" charset="-79"/>
                        </a:rPr>
                        <a:t>Spring 2</a:t>
                      </a:r>
                      <a:endParaRPr lang="en-GB" sz="1200" dirty="0">
                        <a:solidFill>
                          <a:srgbClr val="FFC00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200" dirty="0">
                          <a:solidFill>
                            <a:srgbClr val="00B050"/>
                          </a:solidFill>
                          <a:latin typeface="Century Gothic" panose="020B0502020202020204" pitchFamily="34" charset="0"/>
                          <a:cs typeface="Amatic SC" panose="00000500000000000000" pitchFamily="2" charset="-79"/>
                        </a:rPr>
                        <a:t>Summer 1</a:t>
                      </a:r>
                      <a:endParaRPr lang="en-GB" sz="1200" dirty="0">
                        <a:solidFill>
                          <a:srgbClr val="00B05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200" dirty="0">
                          <a:solidFill>
                            <a:srgbClr val="00B050"/>
                          </a:solidFill>
                          <a:latin typeface="Century Gothic" panose="020B0502020202020204" pitchFamily="34" charset="0"/>
                          <a:cs typeface="Amatic SC" panose="00000500000000000000" pitchFamily="2" charset="-79"/>
                        </a:rPr>
                        <a:t>Summer 2</a:t>
                      </a:r>
                      <a:endParaRPr lang="en-GB" sz="1200" dirty="0">
                        <a:solidFill>
                          <a:srgbClr val="00B05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662012">
                <a:tc>
                  <a:txBody>
                    <a:bodyPr/>
                    <a:lstStyle/>
                    <a:p>
                      <a:pPr algn="ctr"/>
                      <a:r>
                        <a:rPr lang="en-US" sz="1200" b="1" dirty="0">
                          <a:latin typeface="Century Gothic" panose="020B0502020202020204" pitchFamily="34" charset="0"/>
                          <a:cs typeface="Amatic SC" panose="00000500000000000000" pitchFamily="2" charset="-79"/>
                        </a:rPr>
                        <a:t>General Themes </a:t>
                      </a:r>
                      <a:endParaRPr lang="en-GB" sz="1200" b="1" dirty="0">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1200" dirty="0" err="1">
                          <a:solidFill>
                            <a:srgbClr val="FF0000"/>
                          </a:solidFill>
                          <a:latin typeface="Century Gothic" panose="020B0502020202020204" pitchFamily="34" charset="0"/>
                          <a:cs typeface="Amatic SC" panose="00000500000000000000" pitchFamily="2" charset="-79"/>
                        </a:rPr>
                        <a:t>Marvellous</a:t>
                      </a:r>
                      <a:r>
                        <a:rPr lang="en-US" sz="1200" dirty="0">
                          <a:solidFill>
                            <a:srgbClr val="FF0000"/>
                          </a:solidFill>
                          <a:latin typeface="Century Gothic" panose="020B0502020202020204" pitchFamily="34" charset="0"/>
                          <a:cs typeface="Amatic SC" panose="00000500000000000000" pitchFamily="2" charset="-79"/>
                        </a:rPr>
                        <a: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latin typeface="Century Gothic" panose="020B0502020202020204" pitchFamily="34" charset="0"/>
                          <a:cs typeface="Amatic SC" panose="00000500000000000000" pitchFamily="2" charset="-79"/>
                        </a:rPr>
                        <a:t>Do you Remember when….? Lets</a:t>
                      </a:r>
                      <a:r>
                        <a:rPr lang="en-US" sz="1200" baseline="0" dirty="0">
                          <a:solidFill>
                            <a:srgbClr val="FF0000"/>
                          </a:solidFill>
                          <a:latin typeface="Century Gothic" panose="020B0502020202020204" pitchFamily="34" charset="0"/>
                          <a:cs typeface="Amatic SC" panose="00000500000000000000" pitchFamily="2" charset="-79"/>
                        </a:rPr>
                        <a:t> celebrate</a:t>
                      </a:r>
                      <a:r>
                        <a:rPr lang="en-US" sz="1200" dirty="0">
                          <a:solidFill>
                            <a:srgbClr val="FF0000"/>
                          </a:solidFill>
                          <a:latin typeface="Century Gothic" panose="020B0502020202020204" pitchFamily="34" charset="0"/>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a:solidFill>
                            <a:srgbClr val="FFC000"/>
                          </a:solidFill>
                          <a:latin typeface="Century Gothic" panose="020B0502020202020204" pitchFamily="34" charset="0"/>
                          <a:cs typeface="Amatic SC" panose="00000500000000000000" pitchFamily="2" charset="-79"/>
                        </a:rPr>
                        <a:t>How big is big?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Century Gothic" panose="020B0502020202020204" pitchFamily="34" charset="0"/>
                          <a:cs typeface="Amatic SC" panose="00000500000000000000" pitchFamily="2" charset="-79"/>
                        </a:rPr>
                        <a:t>Big adventures with Little Feet</a:t>
                      </a:r>
                    </a:p>
                    <a:p>
                      <a:pPr algn="ctr"/>
                      <a:endParaRPr lang="en-US" sz="1200" b="1" dirty="0">
                        <a:solidFill>
                          <a:srgbClr val="FFFF0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B050"/>
                          </a:solidFill>
                          <a:latin typeface="Century Gothic" panose="020B0502020202020204" pitchFamily="34" charset="0"/>
                          <a:cs typeface="Amatic SC" panose="00000500000000000000" pitchFamily="2" charset="-79"/>
                        </a:rPr>
                        <a:t>Ready Steady Grow </a:t>
                      </a:r>
                    </a:p>
                    <a:p>
                      <a:pPr algn="ctr"/>
                      <a:endParaRPr lang="en-US" sz="1200" b="1" dirty="0">
                        <a:solidFill>
                          <a:srgbClr val="00B05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B050"/>
                          </a:solidFill>
                          <a:latin typeface="Century Gothic" panose="020B0502020202020204" pitchFamily="34" charset="0"/>
                          <a:cs typeface="Amatic SC" panose="00000500000000000000" pitchFamily="2" charset="-79"/>
                        </a:rPr>
                        <a:t>I  wonder what's at the Seaside?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215028">
                <a:tc rowSpan="2">
                  <a:txBody>
                    <a:bodyPr/>
                    <a:lstStyle/>
                    <a:p>
                      <a:pPr algn="ctr"/>
                      <a:r>
                        <a:rPr lang="en-US" sz="1200" b="1" dirty="0">
                          <a:latin typeface="Century Gothic" panose="020B0502020202020204" pitchFamily="34" charset="0"/>
                          <a:cs typeface="Amatic SC" panose="00000500000000000000" pitchFamily="2" charset="-79"/>
                        </a:rPr>
                        <a:t>Our</a:t>
                      </a:r>
                      <a:r>
                        <a:rPr lang="en-US" sz="1200" b="1" baseline="0" dirty="0">
                          <a:latin typeface="Century Gothic" panose="020B0502020202020204" pitchFamily="34" charset="0"/>
                          <a:cs typeface="Amatic SC" panose="00000500000000000000" pitchFamily="2" charset="-79"/>
                        </a:rPr>
                        <a:t> PSHE/Assembly focus</a:t>
                      </a:r>
                      <a:r>
                        <a:rPr lang="en-US" sz="1200" b="1" dirty="0">
                          <a:latin typeface="Century Gothic" panose="020B0502020202020204" pitchFamily="34" charset="0"/>
                          <a:cs typeface="Amatic SC" panose="00000500000000000000" pitchFamily="2" charset="-79"/>
                        </a:rPr>
                        <a:t> </a:t>
                      </a:r>
                    </a:p>
                    <a:p>
                      <a:pPr algn="ctr"/>
                      <a:r>
                        <a:rPr lang="en-US" sz="1200" b="1" dirty="0">
                          <a:latin typeface="Century Gothic" panose="020B0502020202020204" pitchFamily="34" charset="0"/>
                          <a:cs typeface="Amatic SC" panose="00000500000000000000" pitchFamily="2" charset="-79"/>
                        </a:rPr>
                        <a:t>(Taken from SCARF </a:t>
                      </a:r>
                      <a:r>
                        <a:rPr lang="en-US" sz="1200" b="1" dirty="0" err="1">
                          <a:latin typeface="Century Gothic" panose="020B0502020202020204" pitchFamily="34" charset="0"/>
                          <a:cs typeface="Amatic SC" panose="00000500000000000000" pitchFamily="2" charset="-79"/>
                        </a:rPr>
                        <a:t>Programme</a:t>
                      </a:r>
                      <a:r>
                        <a:rPr lang="en-US" sz="1200" b="1" dirty="0">
                          <a:latin typeface="Century Gothic" panose="020B0502020202020204" pitchFamily="34" charset="0"/>
                          <a:cs typeface="Amatic SC" panose="00000500000000000000" pitchFamily="2" charset="-79"/>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dirty="0">
                        <a:solidFill>
                          <a:schemeClr val="tx1"/>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07000"/>
                        </a:lnSpc>
                        <a:spcAft>
                          <a:spcPts val="800"/>
                        </a:spcAft>
                      </a:pPr>
                      <a:r>
                        <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1</a:t>
                      </a:r>
                      <a:endParaRPr lang="en-GB"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Me and my Relationships</a:t>
                      </a:r>
                      <a:endParaRPr lang="en-GB"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1200" b="1">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2</a:t>
                      </a:r>
                      <a:endParaRPr lang="en-GB" sz="12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200" b="1">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Valuing Difference</a:t>
                      </a:r>
                      <a:endParaRPr lang="en-GB" sz="12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1200" b="1">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3</a:t>
                      </a:r>
                      <a:endParaRPr lang="en-GB" sz="12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200" b="1">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Keeping Safe</a:t>
                      </a:r>
                      <a:endParaRPr lang="en-GB" sz="12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800"/>
                        </a:spcAft>
                      </a:pPr>
                      <a:r>
                        <a:rPr lang="en-US" sz="1200" b="1">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4</a:t>
                      </a:r>
                      <a:endParaRPr lang="en-GB" sz="12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200" b="1">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Rights and Respect</a:t>
                      </a:r>
                      <a:endParaRPr lang="en-GB" sz="12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800"/>
                        </a:spcAft>
                      </a:pPr>
                      <a:r>
                        <a:rPr lang="en-US" sz="1200" b="1">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5</a:t>
                      </a:r>
                      <a:endParaRPr lang="en-GB" sz="12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200" b="1">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Being my Best</a:t>
                      </a:r>
                      <a:endParaRPr lang="en-GB" sz="12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lnSpc>
                          <a:spcPct val="107000"/>
                        </a:lnSpc>
                        <a:spcAft>
                          <a:spcPts val="800"/>
                        </a:spcAft>
                      </a:pPr>
                      <a:r>
                        <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6</a:t>
                      </a:r>
                      <a:endParaRPr lang="en-GB"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Growing and Changing</a:t>
                      </a:r>
                      <a:endParaRPr lang="en-GB"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627661565"/>
                  </a:ext>
                </a:extLst>
              </a:tr>
              <a:tr h="1215028">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dirty="0">
                        <a:solidFill>
                          <a:schemeClr val="tx1"/>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nSpc>
                          <a:spcPct val="115000"/>
                        </a:lnSpc>
                        <a:spcAft>
                          <a:spcPts val="800"/>
                        </a:spcAft>
                      </a:pPr>
                      <a:endParaRPr lang="en-GB"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15000"/>
                        </a:lnSpc>
                        <a:spcAft>
                          <a:spcPts val="800"/>
                        </a:spcAft>
                      </a:pPr>
                      <a:endParaRPr lang="en-GB"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15000"/>
                        </a:lnSpc>
                        <a:spcAft>
                          <a:spcPts val="800"/>
                        </a:spcAft>
                      </a:pPr>
                      <a:endParaRPr lang="en-GB"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nSpc>
                          <a:spcPct val="115000"/>
                        </a:lnSpc>
                        <a:spcAft>
                          <a:spcPts val="800"/>
                        </a:spcAft>
                      </a:pPr>
                      <a:endParaRPr lang="en-GB"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nSpc>
                          <a:spcPct val="115000"/>
                        </a:lnSpc>
                        <a:spcAft>
                          <a:spcPts val="800"/>
                        </a:spcAft>
                      </a:pPr>
                      <a:endParaRPr lang="en-GB"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nSpc>
                          <a:spcPct val="115000"/>
                        </a:lnSpc>
                        <a:spcAft>
                          <a:spcPts val="800"/>
                        </a:spcAft>
                      </a:pPr>
                      <a:endParaRPr lang="en-GB"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951687766"/>
                  </a:ext>
                </a:extLst>
              </a:tr>
            </a:tbl>
          </a:graphicData>
        </a:graphic>
      </p:graphicFrame>
      <p:pic>
        <p:nvPicPr>
          <p:cNvPr id="8" name="Picture 7">
            <a:extLst>
              <a:ext uri="{FF2B5EF4-FFF2-40B4-BE49-F238E27FC236}">
                <a16:creationId xmlns:a16="http://schemas.microsoft.com/office/drawing/2014/main" id="{1BB01BB5-C6EF-42E4-AF2E-63421EC3F3BC}"/>
              </a:ext>
            </a:extLst>
          </p:cNvPr>
          <p:cNvPicPr>
            <a:picLocks noChangeAspect="1"/>
          </p:cNvPicPr>
          <p:nvPr/>
        </p:nvPicPr>
        <p:blipFill>
          <a:blip r:embed="rId2"/>
          <a:stretch>
            <a:fillRect/>
          </a:stretch>
        </p:blipFill>
        <p:spPr>
          <a:xfrm>
            <a:off x="829016" y="250717"/>
            <a:ext cx="681674" cy="690005"/>
          </a:xfrm>
          <a:prstGeom prst="rect">
            <a:avLst/>
          </a:prstGeom>
        </p:spPr>
      </p:pic>
    </p:spTree>
    <p:extLst>
      <p:ext uri="{BB962C8B-B14F-4D97-AF65-F5344CB8AC3E}">
        <p14:creationId xmlns:p14="http://schemas.microsoft.com/office/powerpoint/2010/main" val="2249843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Century Gothic" panose="020B0502020202020204" pitchFamily="34" charset="0"/>
                <a:cs typeface="Amatic SC" panose="00000500000000000000" pitchFamily="2" charset="-79"/>
              </a:rPr>
              <a:t>Reception Long Term Plan 23-24</a:t>
            </a:r>
            <a:endParaRPr lang="en-GB" sz="3600" b="1" dirty="0">
              <a:latin typeface="Century Gothic" panose="020B0502020202020204" pitchFamily="34" charset="0"/>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717358704"/>
              </p:ext>
            </p:extLst>
          </p:nvPr>
        </p:nvGraphicFramePr>
        <p:xfrm>
          <a:off x="171904" y="512838"/>
          <a:ext cx="11835612" cy="6351865"/>
        </p:xfrm>
        <a:graphic>
          <a:graphicData uri="http://schemas.openxmlformats.org/drawingml/2006/table">
            <a:tbl>
              <a:tblPr firstRow="1" bandRow="1">
                <a:tableStyleId>{5C22544A-7EE6-4342-B048-85BDC9FD1C3A}</a:tableStyleId>
              </a:tblPr>
              <a:tblGrid>
                <a:gridCol w="1690802">
                  <a:extLst>
                    <a:ext uri="{9D8B030D-6E8A-4147-A177-3AD203B41FA5}">
                      <a16:colId xmlns:a16="http://schemas.microsoft.com/office/drawing/2014/main" val="385991600"/>
                    </a:ext>
                  </a:extLst>
                </a:gridCol>
                <a:gridCol w="1690802">
                  <a:extLst>
                    <a:ext uri="{9D8B030D-6E8A-4147-A177-3AD203B41FA5}">
                      <a16:colId xmlns:a16="http://schemas.microsoft.com/office/drawing/2014/main" val="2865123548"/>
                    </a:ext>
                  </a:extLst>
                </a:gridCol>
                <a:gridCol w="1702986">
                  <a:extLst>
                    <a:ext uri="{9D8B030D-6E8A-4147-A177-3AD203B41FA5}">
                      <a16:colId xmlns:a16="http://schemas.microsoft.com/office/drawing/2014/main" val="872926247"/>
                    </a:ext>
                  </a:extLst>
                </a:gridCol>
                <a:gridCol w="1678617">
                  <a:extLst>
                    <a:ext uri="{9D8B030D-6E8A-4147-A177-3AD203B41FA5}">
                      <a16:colId xmlns:a16="http://schemas.microsoft.com/office/drawing/2014/main" val="1315738151"/>
                    </a:ext>
                  </a:extLst>
                </a:gridCol>
                <a:gridCol w="1690802">
                  <a:extLst>
                    <a:ext uri="{9D8B030D-6E8A-4147-A177-3AD203B41FA5}">
                      <a16:colId xmlns:a16="http://schemas.microsoft.com/office/drawing/2014/main" val="2709165749"/>
                    </a:ext>
                  </a:extLst>
                </a:gridCol>
                <a:gridCol w="1538824">
                  <a:extLst>
                    <a:ext uri="{9D8B030D-6E8A-4147-A177-3AD203B41FA5}">
                      <a16:colId xmlns:a16="http://schemas.microsoft.com/office/drawing/2014/main" val="2335150482"/>
                    </a:ext>
                  </a:extLst>
                </a:gridCol>
                <a:gridCol w="1842779">
                  <a:extLst>
                    <a:ext uri="{9D8B030D-6E8A-4147-A177-3AD203B41FA5}">
                      <a16:colId xmlns:a16="http://schemas.microsoft.com/office/drawing/2014/main" val="4046203905"/>
                    </a:ext>
                  </a:extLst>
                </a:gridCol>
              </a:tblGrid>
              <a:tr h="428858">
                <a:tc>
                  <a:txBody>
                    <a:bodyPr/>
                    <a:lstStyle/>
                    <a:p>
                      <a:pPr algn="ctr"/>
                      <a:endParaRPr lang="en-GB" sz="1200"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rgbClr val="FF0000"/>
                          </a:solidFill>
                          <a:latin typeface="Century Gothic" panose="020B0502020202020204" pitchFamily="34" charset="0"/>
                          <a:cs typeface="Amatic SC" panose="00000500000000000000" pitchFamily="2" charset="-79"/>
                        </a:rPr>
                        <a:t>Autumn 1</a:t>
                      </a:r>
                      <a:endParaRPr lang="en-GB" sz="1200" dirty="0">
                        <a:solidFill>
                          <a:srgbClr val="FF000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latin typeface="Century Gothic" panose="020B0502020202020204" pitchFamily="34" charset="0"/>
                          <a:cs typeface="Amatic SC" panose="00000500000000000000" pitchFamily="2" charset="-79"/>
                        </a:rPr>
                        <a:t>Autumn 2</a:t>
                      </a:r>
                      <a:endParaRPr lang="en-GB" sz="1200" dirty="0">
                        <a:solidFill>
                          <a:srgbClr val="FF000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dirty="0">
                          <a:solidFill>
                            <a:srgbClr val="FFC000"/>
                          </a:solidFill>
                          <a:latin typeface="Century Gothic" panose="020B0502020202020204" pitchFamily="34" charset="0"/>
                          <a:cs typeface="Amatic SC" panose="00000500000000000000" pitchFamily="2" charset="-79"/>
                        </a:rPr>
                        <a:t>Spring 1</a:t>
                      </a:r>
                      <a:endParaRPr lang="en-GB" sz="1200" dirty="0">
                        <a:solidFill>
                          <a:srgbClr val="FFC00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200">
                          <a:solidFill>
                            <a:srgbClr val="FFC000"/>
                          </a:solidFill>
                          <a:latin typeface="Century Gothic" panose="020B0502020202020204" pitchFamily="34" charset="0"/>
                          <a:cs typeface="Amatic SC" panose="00000500000000000000" pitchFamily="2" charset="-79"/>
                        </a:rPr>
                        <a:t>Spring 2</a:t>
                      </a:r>
                      <a:endParaRPr lang="en-GB" sz="1200">
                        <a:solidFill>
                          <a:srgbClr val="FFC00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200" dirty="0">
                          <a:solidFill>
                            <a:srgbClr val="00B050"/>
                          </a:solidFill>
                          <a:latin typeface="Century Gothic" panose="020B0502020202020204" pitchFamily="34" charset="0"/>
                          <a:cs typeface="Amatic SC" panose="00000500000000000000" pitchFamily="2" charset="-79"/>
                        </a:rPr>
                        <a:t>Summer 1</a:t>
                      </a:r>
                      <a:endParaRPr lang="en-GB" sz="1200" dirty="0">
                        <a:solidFill>
                          <a:srgbClr val="00B05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200" dirty="0">
                          <a:solidFill>
                            <a:srgbClr val="00B050"/>
                          </a:solidFill>
                          <a:latin typeface="Century Gothic" panose="020B0502020202020204" pitchFamily="34" charset="0"/>
                          <a:cs typeface="Amatic SC" panose="00000500000000000000" pitchFamily="2" charset="-79"/>
                        </a:rPr>
                        <a:t>Summer 2</a:t>
                      </a:r>
                      <a:endParaRPr lang="en-GB" sz="1200" dirty="0">
                        <a:solidFill>
                          <a:srgbClr val="00B05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648918">
                <a:tc>
                  <a:txBody>
                    <a:bodyPr/>
                    <a:lstStyle/>
                    <a:p>
                      <a:pPr algn="ctr"/>
                      <a:r>
                        <a:rPr lang="en-US" sz="1200" b="1" dirty="0">
                          <a:latin typeface="Century Gothic" panose="020B0502020202020204" pitchFamily="34" charset="0"/>
                          <a:cs typeface="Amatic SC" panose="00000500000000000000" pitchFamily="2" charset="-79"/>
                        </a:rPr>
                        <a:t>General Themes </a:t>
                      </a:r>
                      <a:endParaRPr lang="en-GB" sz="1200" b="1" dirty="0">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1200" dirty="0" err="1">
                          <a:solidFill>
                            <a:srgbClr val="FF0000"/>
                          </a:solidFill>
                          <a:latin typeface="Century Gothic" panose="020B0502020202020204" pitchFamily="34" charset="0"/>
                          <a:cs typeface="Amatic SC" panose="00000500000000000000" pitchFamily="2" charset="-79"/>
                        </a:rPr>
                        <a:t>Marvellous</a:t>
                      </a:r>
                      <a:r>
                        <a:rPr lang="en-US" sz="1200" dirty="0">
                          <a:solidFill>
                            <a:srgbClr val="FF0000"/>
                          </a:solidFill>
                          <a:latin typeface="Century Gothic" panose="020B0502020202020204" pitchFamily="34" charset="0"/>
                          <a:cs typeface="Amatic SC" panose="00000500000000000000" pitchFamily="2" charset="-79"/>
                        </a:rPr>
                        <a: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latin typeface="Century Gothic" panose="020B0502020202020204" pitchFamily="34" charset="0"/>
                          <a:cs typeface="Amatic SC" panose="00000500000000000000" pitchFamily="2" charset="-79"/>
                        </a:rPr>
                        <a:t>Do you Remember when….? Lets</a:t>
                      </a:r>
                      <a:r>
                        <a:rPr lang="en-US" sz="1200" baseline="0" dirty="0">
                          <a:solidFill>
                            <a:srgbClr val="FF0000"/>
                          </a:solidFill>
                          <a:latin typeface="Century Gothic" panose="020B0502020202020204" pitchFamily="34" charset="0"/>
                          <a:cs typeface="Amatic SC" panose="00000500000000000000" pitchFamily="2" charset="-79"/>
                        </a:rPr>
                        <a:t> celebrate</a:t>
                      </a:r>
                      <a:r>
                        <a:rPr lang="en-US" sz="1200" dirty="0">
                          <a:solidFill>
                            <a:srgbClr val="FF0000"/>
                          </a:solidFill>
                          <a:latin typeface="Century Gothic" panose="020B0502020202020204" pitchFamily="34" charset="0"/>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a:solidFill>
                            <a:srgbClr val="FFC000"/>
                          </a:solidFill>
                          <a:latin typeface="Century Gothic" panose="020B0502020202020204" pitchFamily="34" charset="0"/>
                          <a:cs typeface="Amatic SC" panose="00000500000000000000" pitchFamily="2" charset="-79"/>
                        </a:rPr>
                        <a:t>How big is big?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Century Gothic" panose="020B0502020202020204" pitchFamily="34" charset="0"/>
                          <a:cs typeface="Amatic SC" panose="00000500000000000000" pitchFamily="2" charset="-79"/>
                        </a:rPr>
                        <a:t>Big adventures with Little Feet</a:t>
                      </a:r>
                    </a:p>
                    <a:p>
                      <a:pPr algn="ctr"/>
                      <a:endParaRPr lang="en-US" sz="1200" b="1" dirty="0">
                        <a:solidFill>
                          <a:srgbClr val="FFC00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B050"/>
                          </a:solidFill>
                          <a:latin typeface="Century Gothic" panose="020B0502020202020204" pitchFamily="34" charset="0"/>
                          <a:cs typeface="Amatic SC" panose="00000500000000000000" pitchFamily="2" charset="-79"/>
                        </a:rPr>
                        <a:t>Ready Steady Grow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B050"/>
                          </a:solidFill>
                          <a:latin typeface="Century Gothic" panose="020B0502020202020204" pitchFamily="34" charset="0"/>
                          <a:cs typeface="Amatic SC" panose="00000500000000000000" pitchFamily="2" charset="-79"/>
                        </a:rPr>
                        <a:t>I  wonder what's at the Seaside?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2439449">
                <a:tc>
                  <a:txBody>
                    <a:bodyPr/>
                    <a:lstStyle/>
                    <a:p>
                      <a:pPr algn="ctr"/>
                      <a:r>
                        <a:rPr lang="en-US" sz="1200" b="1" dirty="0">
                          <a:latin typeface="Century Gothic" panose="020B0502020202020204" pitchFamily="34" charset="0"/>
                          <a:cs typeface="Amatic SC" panose="00000500000000000000" pitchFamily="2" charset="-79"/>
                        </a:rPr>
                        <a:t>British Values </a:t>
                      </a:r>
                    </a:p>
                    <a:p>
                      <a:pPr algn="ctr"/>
                      <a:endParaRPr lang="en-US" sz="1200" b="1" dirty="0">
                        <a:latin typeface="Century Gothic" panose="020B0502020202020204" pitchFamily="34" charset="0"/>
                        <a:cs typeface="Amatic SC" panose="00000500000000000000" pitchFamily="2" charset="-79"/>
                      </a:endParaRPr>
                    </a:p>
                    <a:p>
                      <a:pPr algn="ctr"/>
                      <a:endParaRPr lang="en-US" sz="1200" b="1" dirty="0">
                        <a:latin typeface="Century Gothic" panose="020B0502020202020204" pitchFamily="34" charset="0"/>
                        <a:cs typeface="Amatic SC" panose="00000500000000000000" pitchFamily="2" charset="-79"/>
                      </a:endParaRPr>
                    </a:p>
                    <a:p>
                      <a:pPr algn="ctr"/>
                      <a:r>
                        <a:rPr lang="en-US" sz="1200" b="1" dirty="0">
                          <a:solidFill>
                            <a:srgbClr val="CC66FF"/>
                          </a:solidFill>
                          <a:latin typeface="Century Gothic" panose="020B0502020202020204" pitchFamily="34" charset="0"/>
                          <a:cs typeface="Amatic SC" panose="00000500000000000000" pitchFamily="2" charset="-79"/>
                        </a:rPr>
                        <a:t>Weekly picture news session</a:t>
                      </a:r>
                    </a:p>
                    <a:p>
                      <a:pPr algn="ctr"/>
                      <a:endParaRPr lang="en-US" sz="1200" b="1" dirty="0">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rtl="0" fontAlgn="base"/>
                      <a:r>
                        <a:rPr lang="en-US" sz="1000" b="1" i="0" dirty="0">
                          <a:solidFill>
                            <a:schemeClr val="bg1">
                              <a:lumMod val="50000"/>
                            </a:schemeClr>
                          </a:solidFill>
                          <a:effectLst/>
                          <a:latin typeface="Century Gothic" panose="020B0502020202020204" pitchFamily="34" charset="0"/>
                        </a:rPr>
                        <a:t>Mutual respect </a:t>
                      </a:r>
                    </a:p>
                    <a:p>
                      <a:pPr marL="0" indent="0" algn="ctr">
                        <a:buFont typeface="Arial" panose="020B0604020202020204" pitchFamily="34" charset="0"/>
                        <a:buNone/>
                      </a:pPr>
                      <a:r>
                        <a:rPr lang="en-US" sz="1000" b="0" i="0" dirty="0">
                          <a:solidFill>
                            <a:schemeClr val="tx1"/>
                          </a:solidFill>
                          <a:effectLst/>
                          <a:latin typeface="Century Gothic" panose="020B0502020202020204" pitchFamily="34" charset="0"/>
                        </a:rPr>
                        <a:t> </a:t>
                      </a:r>
                      <a:r>
                        <a:rPr lang="en-GB" sz="1000" dirty="0">
                          <a:solidFill>
                            <a:schemeClr val="tx1"/>
                          </a:solidFill>
                          <a:latin typeface="Century Gothic" panose="020B0502020202020204" pitchFamily="34" charset="0"/>
                        </a:rPr>
                        <a:t>We are all unique. </a:t>
                      </a:r>
                    </a:p>
                    <a:p>
                      <a:pPr marL="0" lvl="0" indent="0" algn="ctr">
                        <a:buFont typeface="Arial" panose="020B0604020202020204" pitchFamily="34" charset="0"/>
                        <a:buNone/>
                      </a:pPr>
                      <a:r>
                        <a:rPr lang="en-GB" sz="1000" dirty="0">
                          <a:solidFill>
                            <a:schemeClr val="tx1"/>
                          </a:solidFill>
                          <a:latin typeface="Century Gothic" panose="020B0502020202020204" pitchFamily="34" charset="0"/>
                        </a:rPr>
                        <a:t>We respect differences between different people and their beliefs in our community, in this country and all around the world.</a:t>
                      </a:r>
                    </a:p>
                    <a:p>
                      <a:pPr marL="0" lvl="0" indent="0" algn="ctr">
                        <a:buFont typeface="Arial" panose="020B0604020202020204" pitchFamily="34" charset="0"/>
                        <a:buNone/>
                      </a:pPr>
                      <a:r>
                        <a:rPr lang="en-GB" sz="1000" dirty="0">
                          <a:solidFill>
                            <a:schemeClr val="tx1"/>
                          </a:solidFill>
                          <a:latin typeface="Century Gothic" panose="020B0502020202020204" pitchFamily="34" charset="0"/>
                        </a:rPr>
                        <a:t>All cultures are learned , respected, and celebrated. </a:t>
                      </a:r>
                    </a:p>
                    <a:p>
                      <a:pPr marL="0" lvl="0" indent="0" algn="ctr">
                        <a:buFont typeface="Arial" panose="020B0604020202020204" pitchFamily="34" charset="0"/>
                        <a:buNone/>
                      </a:pPr>
                      <a:endParaRPr lang="en-GB" sz="1000" dirty="0">
                        <a:solidFill>
                          <a:schemeClr val="tx1"/>
                        </a:solidFill>
                        <a:latin typeface="Century Gothic" panose="020B0502020202020204" pitchFamily="34" charset="0"/>
                      </a:endParaRPr>
                    </a:p>
                    <a:p>
                      <a:pPr algn="ctr" rtl="0" fontAlgn="base"/>
                      <a:endParaRPr lang="en-US" sz="1000" b="0" i="0" dirty="0">
                        <a:solidFill>
                          <a:schemeClr val="bg1">
                            <a:lumMod val="50000"/>
                          </a:schemeClr>
                        </a:solidFill>
                        <a:effectLst/>
                        <a:latin typeface="Century Gothic" panose="020B0502020202020204" pitchFamily="34" charset="0"/>
                      </a:endParaRPr>
                    </a:p>
                    <a:p>
                      <a:pPr algn="ctr" rtl="0" fontAlgn="base"/>
                      <a:r>
                        <a:rPr lang="en-US" sz="1000" b="0" i="0" dirty="0">
                          <a:solidFill>
                            <a:schemeClr val="bg1">
                              <a:lumMod val="50000"/>
                            </a:schemeClr>
                          </a:solidFill>
                          <a:effectLst/>
                          <a:latin typeface="Century Gothic" panose="020B0502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rtl="0" fontAlgn="base"/>
                      <a:r>
                        <a:rPr lang="en-US" sz="1000" b="1" i="0" dirty="0">
                          <a:solidFill>
                            <a:schemeClr val="bg1">
                              <a:lumMod val="50000"/>
                            </a:schemeClr>
                          </a:solidFill>
                          <a:effectLst/>
                          <a:latin typeface="Century Gothic" panose="020B0502020202020204" pitchFamily="34" charset="0"/>
                        </a:rPr>
                        <a:t>Mutual</a:t>
                      </a:r>
                    </a:p>
                    <a:p>
                      <a:pPr algn="ctr" rtl="0" fontAlgn="base"/>
                      <a:r>
                        <a:rPr lang="en-US" sz="1000" b="1" i="0" dirty="0">
                          <a:solidFill>
                            <a:schemeClr val="bg1">
                              <a:lumMod val="50000"/>
                            </a:schemeClr>
                          </a:solidFill>
                          <a:effectLst/>
                          <a:latin typeface="Century Gothic" panose="020B0502020202020204" pitchFamily="34" charset="0"/>
                        </a:rPr>
                        <a:t>Tolerance </a:t>
                      </a:r>
                    </a:p>
                    <a:p>
                      <a:pPr algn="ctr" eaLnBrk="1" hangingPunct="1"/>
                      <a:r>
                        <a:rPr lang="en-GB" altLang="en-US" sz="1000" b="0" dirty="0">
                          <a:latin typeface="Century Gothic" panose="020B0502020202020204" pitchFamily="34" charset="0"/>
                          <a:cs typeface="Amatic SC" panose="00000500000000000000" pitchFamily="2" charset="-79"/>
                        </a:rPr>
                        <a:t>Everyone is valued, all cultures are celebrated and we all share and respect the opinions of others. </a:t>
                      </a:r>
                    </a:p>
                    <a:p>
                      <a:pPr algn="ctr" rtl="0" fontAlgn="base"/>
                      <a:r>
                        <a:rPr lang="en-US" sz="1000" b="0" i="0" dirty="0">
                          <a:solidFill>
                            <a:schemeClr val="bg1">
                              <a:lumMod val="50000"/>
                            </a:schemeClr>
                          </a:solidFill>
                          <a:effectLst/>
                          <a:latin typeface="Century Gothic" panose="020B0502020202020204" pitchFamily="34" charset="0"/>
                        </a:rPr>
                        <a:t> </a:t>
                      </a:r>
                      <a:r>
                        <a:rPr lang="en-US" sz="1000" b="0" i="0" kern="1200" dirty="0">
                          <a:solidFill>
                            <a:schemeClr val="dk1"/>
                          </a:solidFill>
                          <a:effectLst/>
                          <a:latin typeface="Century Gothic" panose="020B0502020202020204" pitchFamily="34" charset="0"/>
                          <a:ea typeface="+mn-ea"/>
                          <a:cs typeface="+mn-cs"/>
                        </a:rPr>
                        <a:t>Mutual tolerance of those with different faiths and beliefs and for those without faith.</a:t>
                      </a:r>
                    </a:p>
                    <a:p>
                      <a:pPr algn="ctr" rtl="0" fontAlgn="base"/>
                      <a:r>
                        <a:rPr lang="en-US" sz="1000" b="0" i="0" kern="1200" dirty="0">
                          <a:solidFill>
                            <a:schemeClr val="dk1"/>
                          </a:solidFill>
                          <a:effectLst/>
                          <a:latin typeface="Century Gothic" panose="020B0502020202020204" pitchFamily="34" charset="0"/>
                          <a:ea typeface="+mn-ea"/>
                          <a:cs typeface="+mn-cs"/>
                        </a:rPr>
                        <a:t>Done through celebrations </a:t>
                      </a:r>
                      <a:endParaRPr lang="en-US" sz="1000" b="0" i="0" dirty="0">
                        <a:solidFill>
                          <a:schemeClr val="bg1">
                            <a:lumMod val="50000"/>
                          </a:schemeClr>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rtl="0" fontAlgn="base"/>
                      <a:r>
                        <a:rPr lang="en-US" sz="1000" b="1" i="0" dirty="0">
                          <a:solidFill>
                            <a:schemeClr val="bg1">
                              <a:lumMod val="50000"/>
                            </a:schemeClr>
                          </a:solidFill>
                          <a:effectLst/>
                          <a:latin typeface="Century Gothic" panose="020B0502020202020204" pitchFamily="34" charset="0"/>
                        </a:rPr>
                        <a:t>Rule of law </a:t>
                      </a:r>
                    </a:p>
                    <a:p>
                      <a:pPr marL="0" indent="0" algn="ctr">
                        <a:buFont typeface="Arial" panose="020B0604020202020204" pitchFamily="34" charset="0"/>
                        <a:buNone/>
                      </a:pPr>
                      <a:r>
                        <a:rPr lang="en-GB" sz="1000" dirty="0">
                          <a:solidFill>
                            <a:schemeClr val="tx1"/>
                          </a:solidFill>
                          <a:latin typeface="Century Gothic" panose="020B0502020202020204" pitchFamily="34" charset="0"/>
                        </a:rPr>
                        <a:t>We all know that we have rules at school that we must follow. </a:t>
                      </a:r>
                    </a:p>
                    <a:p>
                      <a:pPr marL="0" indent="0" algn="ctr">
                        <a:buFont typeface="Arial" panose="020B0604020202020204" pitchFamily="34" charset="0"/>
                        <a:buNone/>
                      </a:pPr>
                      <a:r>
                        <a:rPr lang="en-GB" sz="1000" dirty="0">
                          <a:solidFill>
                            <a:schemeClr val="tx1"/>
                          </a:solidFill>
                          <a:latin typeface="Century Gothic" panose="020B0502020202020204" pitchFamily="34" charset="0"/>
                        </a:rPr>
                        <a:t>We know who to talk to if we do not feel safe. </a:t>
                      </a:r>
                    </a:p>
                    <a:p>
                      <a:pPr marL="0" indent="0" algn="ctr">
                        <a:buFont typeface="Arial" panose="020B0604020202020204" pitchFamily="34" charset="0"/>
                        <a:buNone/>
                      </a:pPr>
                      <a:r>
                        <a:rPr lang="en-GB" sz="1000" dirty="0">
                          <a:solidFill>
                            <a:schemeClr val="tx1"/>
                          </a:solidFill>
                          <a:latin typeface="Century Gothic" panose="020B0502020202020204" pitchFamily="34" charset="0"/>
                        </a:rPr>
                        <a:t>We know right from wrong. </a:t>
                      </a:r>
                    </a:p>
                    <a:p>
                      <a:pPr marL="0" indent="0" algn="ctr">
                        <a:buFont typeface="Arial" panose="020B0604020202020204" pitchFamily="34" charset="0"/>
                        <a:buNone/>
                      </a:pPr>
                      <a:r>
                        <a:rPr lang="en-GB" sz="1000" dirty="0">
                          <a:solidFill>
                            <a:schemeClr val="tx1"/>
                          </a:solidFill>
                          <a:latin typeface="Century Gothic" panose="020B0502020202020204" pitchFamily="34" charset="0"/>
                        </a:rPr>
                        <a:t>We recognise that we are accountable for our actions. </a:t>
                      </a:r>
                    </a:p>
                    <a:p>
                      <a:pPr marL="0" indent="0" algn="ctr">
                        <a:buFont typeface="Arial" panose="020B0604020202020204" pitchFamily="34" charset="0"/>
                        <a:buNone/>
                      </a:pPr>
                      <a:r>
                        <a:rPr lang="en-GB" sz="1000" dirty="0">
                          <a:solidFill>
                            <a:schemeClr val="tx1"/>
                          </a:solidFill>
                          <a:latin typeface="Century Gothic" panose="020B0502020202020204" pitchFamily="34" charset="0"/>
                        </a:rPr>
                        <a:t>We must work together as a team when it is necessary. </a:t>
                      </a:r>
                    </a:p>
                    <a:p>
                      <a:pPr marL="0" indent="0" algn="ctr">
                        <a:buFont typeface="Arial" panose="020B0604020202020204" pitchFamily="34" charset="0"/>
                        <a:buNone/>
                      </a:pPr>
                      <a:r>
                        <a:rPr lang="en-GB" sz="1000" dirty="0">
                          <a:solidFill>
                            <a:schemeClr val="tx1"/>
                          </a:solidFill>
                          <a:latin typeface="Century Gothic" panose="020B0502020202020204" pitchFamily="34" charset="0"/>
                        </a:rPr>
                        <a:t>Class</a:t>
                      </a:r>
                      <a:r>
                        <a:rPr lang="en-GB" sz="1000" baseline="0" dirty="0">
                          <a:solidFill>
                            <a:schemeClr val="tx1"/>
                          </a:solidFill>
                          <a:latin typeface="Century Gothic" panose="020B0502020202020204" pitchFamily="34" charset="0"/>
                        </a:rPr>
                        <a:t> rules</a:t>
                      </a:r>
                      <a:endParaRPr lang="en-GB" sz="10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rtl="0" fontAlgn="base"/>
                      <a:r>
                        <a:rPr lang="en-US" sz="1000" b="1" i="0" dirty="0">
                          <a:solidFill>
                            <a:schemeClr val="bg1">
                              <a:lumMod val="50000"/>
                            </a:schemeClr>
                          </a:solidFill>
                          <a:effectLst/>
                          <a:latin typeface="Century Gothic" panose="020B0502020202020204" pitchFamily="34" charset="0"/>
                        </a:rPr>
                        <a:t>Individual liberty</a:t>
                      </a:r>
                    </a:p>
                    <a:p>
                      <a:pPr marL="0" indent="0" algn="ctr">
                        <a:buFont typeface="Arial" panose="020B0604020202020204" pitchFamily="34" charset="0"/>
                        <a:buNone/>
                      </a:pPr>
                      <a:r>
                        <a:rPr lang="en-GB" sz="1000" dirty="0">
                          <a:solidFill>
                            <a:schemeClr val="tx1"/>
                          </a:solidFill>
                          <a:latin typeface="Century Gothic" panose="020B0502020202020204" pitchFamily="34" charset="0"/>
                        </a:rPr>
                        <a:t>We all have the right to have our own views. </a:t>
                      </a:r>
                    </a:p>
                    <a:p>
                      <a:pPr marL="0" indent="0" algn="ctr">
                        <a:buFont typeface="Arial" panose="020B0604020202020204" pitchFamily="34" charset="0"/>
                        <a:buNone/>
                      </a:pPr>
                      <a:r>
                        <a:rPr lang="en-GB" sz="1000" dirty="0">
                          <a:solidFill>
                            <a:schemeClr val="tx1"/>
                          </a:solidFill>
                          <a:latin typeface="Century Gothic" panose="020B0502020202020204" pitchFamily="34" charset="0"/>
                        </a:rPr>
                        <a:t>We are all respected as individuals. </a:t>
                      </a:r>
                    </a:p>
                    <a:p>
                      <a:pPr marL="0" indent="0" algn="ctr">
                        <a:buFont typeface="Arial" panose="020B0604020202020204" pitchFamily="34" charset="0"/>
                        <a:buNone/>
                      </a:pPr>
                      <a:r>
                        <a:rPr lang="en-GB" sz="1000" dirty="0">
                          <a:solidFill>
                            <a:schemeClr val="tx1"/>
                          </a:solidFill>
                          <a:latin typeface="Century Gothic" panose="020B0502020202020204" pitchFamily="34" charset="0"/>
                        </a:rPr>
                        <a:t>We feel safe to have a go at new activities. </a:t>
                      </a:r>
                    </a:p>
                    <a:p>
                      <a:pPr marL="0" indent="0" algn="ctr">
                        <a:buFont typeface="Arial" panose="020B0604020202020204" pitchFamily="34" charset="0"/>
                        <a:buNone/>
                      </a:pPr>
                      <a:r>
                        <a:rPr lang="en-GB" sz="1000" dirty="0">
                          <a:solidFill>
                            <a:schemeClr val="tx1"/>
                          </a:solidFill>
                          <a:latin typeface="Century Gothic" panose="020B0502020202020204" pitchFamily="34" charset="0"/>
                        </a:rPr>
                        <a:t>We understand and celebrate the fact that everyone is different. </a:t>
                      </a:r>
                    </a:p>
                    <a:p>
                      <a:pPr marL="0" indent="0" algn="ctr" rtl="0" fontAlgn="base">
                        <a:buFont typeface="Arial" panose="020B0604020202020204" pitchFamily="34" charset="0"/>
                        <a:buNone/>
                      </a:pPr>
                      <a:r>
                        <a:rPr lang="en-US" sz="1000" b="0" i="0" dirty="0">
                          <a:solidFill>
                            <a:schemeClr val="tx1"/>
                          </a:solidFill>
                          <a:effectLst/>
                          <a:latin typeface="Century Gothic" panose="020B0502020202020204" pitchFamily="34" charset="0"/>
                        </a:rPr>
                        <a:t> </a:t>
                      </a:r>
                    </a:p>
                    <a:p>
                      <a:pPr algn="ctr" rtl="0" fontAlgn="base"/>
                      <a:r>
                        <a:rPr lang="en-US" sz="1000" b="0" i="0" dirty="0">
                          <a:solidFill>
                            <a:schemeClr val="bg1">
                              <a:lumMod val="50000"/>
                            </a:schemeClr>
                          </a:solidFill>
                          <a:effectLst/>
                          <a:latin typeface="Century Gothic" panose="020B0502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rtl="0" fontAlgn="base"/>
                      <a:r>
                        <a:rPr lang="en-US" sz="1000" b="1" i="0" dirty="0">
                          <a:solidFill>
                            <a:schemeClr val="bg1">
                              <a:lumMod val="50000"/>
                            </a:schemeClr>
                          </a:solidFill>
                          <a:effectLst/>
                          <a:latin typeface="Century Gothic" panose="020B0502020202020204" pitchFamily="34" charset="0"/>
                        </a:rPr>
                        <a:t>Democracy</a:t>
                      </a:r>
                    </a:p>
                    <a:p>
                      <a:pPr marL="0" indent="0" algn="ctr">
                        <a:buFont typeface="Arial" panose="020B0604020202020204" pitchFamily="34" charset="0"/>
                        <a:buNone/>
                      </a:pPr>
                      <a:r>
                        <a:rPr lang="en-GB" sz="1000" dirty="0">
                          <a:solidFill>
                            <a:schemeClr val="tx1"/>
                          </a:solidFill>
                          <a:latin typeface="Century Gothic" panose="020B0502020202020204" pitchFamily="34" charset="0"/>
                        </a:rPr>
                        <a:t>We all have the right to be listened to. </a:t>
                      </a:r>
                    </a:p>
                    <a:p>
                      <a:pPr marL="0" indent="0" algn="ctr">
                        <a:buFont typeface="Arial" panose="020B0604020202020204" pitchFamily="34" charset="0"/>
                        <a:buNone/>
                      </a:pPr>
                      <a:r>
                        <a:rPr lang="en-GB" sz="1000" dirty="0">
                          <a:solidFill>
                            <a:schemeClr val="tx1"/>
                          </a:solidFill>
                          <a:latin typeface="Century Gothic" panose="020B0502020202020204" pitchFamily="34" charset="0"/>
                        </a:rPr>
                        <a:t>We respect everyone and we value their different  ideas and opinions. </a:t>
                      </a:r>
                    </a:p>
                    <a:p>
                      <a:pPr marL="0" indent="0" algn="ctr">
                        <a:buFont typeface="Arial" panose="020B0604020202020204" pitchFamily="34" charset="0"/>
                        <a:buNone/>
                      </a:pPr>
                      <a:r>
                        <a:rPr lang="en-GB" sz="1000" dirty="0">
                          <a:solidFill>
                            <a:schemeClr val="tx1"/>
                          </a:solidFill>
                          <a:latin typeface="Century Gothic" panose="020B0502020202020204" pitchFamily="34" charset="0"/>
                        </a:rPr>
                        <a:t>We have the opportunity to play with who we want to play with. </a:t>
                      </a:r>
                    </a:p>
                    <a:p>
                      <a:pPr marL="0" indent="0" algn="ctr">
                        <a:buFont typeface="Arial" panose="020B0604020202020204" pitchFamily="34" charset="0"/>
                        <a:buNone/>
                      </a:pPr>
                      <a:r>
                        <a:rPr lang="en-GB" sz="1000" dirty="0">
                          <a:solidFill>
                            <a:schemeClr val="tx1"/>
                          </a:solidFill>
                          <a:latin typeface="Century Gothic" panose="020B0502020202020204" pitchFamily="34" charset="0"/>
                        </a:rPr>
                        <a:t>We listen with intrigue and value and respect the opinions of others. </a:t>
                      </a:r>
                      <a:r>
                        <a:rPr lang="en-US" sz="1000" b="0" i="0" dirty="0">
                          <a:solidFill>
                            <a:schemeClr val="tx1"/>
                          </a:solidFill>
                          <a:effectLst/>
                          <a:latin typeface="Century Gothic" panose="020B0502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rtl="0" fontAlgn="base"/>
                      <a:r>
                        <a:rPr lang="en-US" sz="1000" b="1" i="0">
                          <a:solidFill>
                            <a:schemeClr val="bg1">
                              <a:lumMod val="50000"/>
                            </a:schemeClr>
                          </a:solidFill>
                          <a:effectLst/>
                          <a:latin typeface="Century Gothic" panose="020B0502020202020204" pitchFamily="34" charset="0"/>
                        </a:rPr>
                        <a:t>Recap all British Values </a:t>
                      </a:r>
                    </a:p>
                    <a:p>
                      <a:pPr algn="ctr"/>
                      <a:r>
                        <a:rPr lang="en-US" sz="1000" b="0" i="0">
                          <a:solidFill>
                            <a:schemeClr val="bg1">
                              <a:lumMod val="50000"/>
                            </a:schemeClr>
                          </a:solidFill>
                          <a:effectLst/>
                          <a:latin typeface="Century Gothic" panose="020B0502020202020204" pitchFamily="34" charset="0"/>
                        </a:rPr>
                        <a:t> </a:t>
                      </a:r>
                      <a:r>
                        <a:rPr lang="en-US" sz="1000" b="0" i="0" kern="1200">
                          <a:solidFill>
                            <a:schemeClr val="dk1"/>
                          </a:solidFill>
                          <a:effectLst/>
                          <a:latin typeface="Century Gothic" panose="020B0502020202020204" pitchFamily="34" charset="0"/>
                          <a:ea typeface="+mn-ea"/>
                          <a:cs typeface="+mn-cs"/>
                        </a:rPr>
                        <a:t>Fundamental British Values underpin what it is to be a citizen in a modern and diverse Great Britain valuing our community and celebrating diversity of the UK.</a:t>
                      </a:r>
                    </a:p>
                    <a:p>
                      <a:pPr algn="ctr"/>
                      <a:r>
                        <a:rPr lang="en-US" sz="1000" b="0" i="0" kern="1200">
                          <a:solidFill>
                            <a:schemeClr val="dk1"/>
                          </a:solidFill>
                          <a:effectLst/>
                          <a:latin typeface="Century Gothic" panose="020B0502020202020204" pitchFamily="34" charset="0"/>
                          <a:ea typeface="+mn-ea"/>
                          <a:cs typeface="+mn-cs"/>
                        </a:rPr>
                        <a:t>Fundamental British Values are not exclusive to being British and are shared by other democratic countries.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860817584"/>
                  </a:ext>
                </a:extLst>
              </a:tr>
              <a:tr h="1225733">
                <a:tc>
                  <a:txBody>
                    <a:bodyPr/>
                    <a:lstStyle/>
                    <a:p>
                      <a:pPr algn="ctr"/>
                      <a:r>
                        <a:rPr lang="en-US" sz="1200" b="1" dirty="0">
                          <a:latin typeface="Century Gothic" panose="020B0502020202020204" pitchFamily="34" charset="0"/>
                          <a:cs typeface="Amatic SC" panose="00000500000000000000" pitchFamily="2" charset="-79"/>
                        </a:rPr>
                        <a:t>Assessment opportunities </a:t>
                      </a:r>
                      <a:endParaRPr lang="en-GB" sz="1200" b="1" dirty="0">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1000">
                          <a:solidFill>
                            <a:schemeClr val="tx1"/>
                          </a:solidFill>
                          <a:latin typeface="Century Gothic" panose="020B0502020202020204" pitchFamily="34" charset="0"/>
                          <a:cs typeface="Amatic SC" panose="00000500000000000000" pitchFamily="2" charset="-79"/>
                        </a:rPr>
                        <a:t>In-house - Baseline data on entry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solidFill>
                            <a:schemeClr val="tx1"/>
                          </a:solidFill>
                          <a:latin typeface="Century Gothic" panose="020B0502020202020204" pitchFamily="34" charset="0"/>
                          <a:cs typeface="Amatic SC" panose="00000500000000000000" pitchFamily="2" charset="-79"/>
                        </a:rPr>
                        <a:t>National Baseline data by end of term</a:t>
                      </a:r>
                    </a:p>
                    <a:p>
                      <a:pPr algn="ctr"/>
                      <a:r>
                        <a:rPr lang="en-US" sz="1000">
                          <a:solidFill>
                            <a:schemeClr val="tx1"/>
                          </a:solidFill>
                          <a:latin typeface="Century Gothic" panose="020B0502020202020204" pitchFamily="34" charset="0"/>
                          <a:cs typeface="Amatic SC" panose="00000500000000000000" pitchFamily="2" charset="-79"/>
                        </a:rPr>
                        <a:t>Phonics assessments</a:t>
                      </a:r>
                    </a:p>
                    <a:p>
                      <a:pPr algn="ctr"/>
                      <a:r>
                        <a:rPr lang="en-US" sz="1000">
                          <a:solidFill>
                            <a:schemeClr val="tx1"/>
                          </a:solidFill>
                          <a:latin typeface="Century Gothic" panose="020B0502020202020204" pitchFamily="34" charset="0"/>
                          <a:cs typeface="Amatic SC" panose="00000500000000000000" pitchFamily="2" charset="-79"/>
                        </a:rPr>
                        <a:t>Key word assessments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a:solidFill>
                            <a:schemeClr val="tx1"/>
                          </a:solidFill>
                          <a:latin typeface="Century Gothic" panose="020B0502020202020204" pitchFamily="34" charset="0"/>
                          <a:cs typeface="Amatic SC" panose="00000500000000000000" pitchFamily="2" charset="-79"/>
                        </a:rPr>
                        <a:t>EYFS team meetings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000" dirty="0">
                          <a:solidFill>
                            <a:schemeClr val="tx1"/>
                          </a:solidFill>
                          <a:latin typeface="Century Gothic" panose="020B0502020202020204" pitchFamily="34" charset="0"/>
                          <a:cs typeface="Amatic SC" panose="00000500000000000000" pitchFamily="2" charset="-79"/>
                        </a:rPr>
                        <a:t>On going assessments</a:t>
                      </a:r>
                    </a:p>
                    <a:p>
                      <a:pPr algn="ctr"/>
                      <a:r>
                        <a:rPr lang="en-US" sz="1000" dirty="0">
                          <a:solidFill>
                            <a:schemeClr val="tx1"/>
                          </a:solidFill>
                          <a:latin typeface="Century Gothic" panose="020B0502020202020204" pitchFamily="34" charset="0"/>
                          <a:cs typeface="Amatic SC" panose="00000500000000000000" pitchFamily="2" charset="-79"/>
                        </a:rPr>
                        <a:t>Pupil progress meetings</a:t>
                      </a:r>
                    </a:p>
                    <a:p>
                      <a:pPr algn="ctr"/>
                      <a:r>
                        <a:rPr lang="en-US" sz="1000" dirty="0">
                          <a:solidFill>
                            <a:schemeClr val="tx1"/>
                          </a:solidFill>
                          <a:latin typeface="Century Gothic" panose="020B0502020202020204" pitchFamily="34" charset="0"/>
                          <a:cs typeface="Amatic SC" panose="00000500000000000000" pitchFamily="2" charset="-79"/>
                        </a:rPr>
                        <a:t>Parents evening info </a:t>
                      </a:r>
                    </a:p>
                    <a:p>
                      <a:pPr algn="ctr"/>
                      <a:r>
                        <a:rPr lang="en-US" sz="1000" dirty="0">
                          <a:solidFill>
                            <a:schemeClr val="tx1"/>
                          </a:solidFill>
                          <a:latin typeface="Century Gothic" panose="020B0502020202020204" pitchFamily="34" charset="0"/>
                          <a:cs typeface="Amatic SC" panose="00000500000000000000" pitchFamily="2" charset="-79"/>
                        </a:rPr>
                        <a:t>EYFS team meetings </a:t>
                      </a:r>
                    </a:p>
                    <a:p>
                      <a:pPr algn="ctr"/>
                      <a:r>
                        <a:rPr lang="en-US" sz="1000" dirty="0">
                          <a:solidFill>
                            <a:schemeClr val="tx1"/>
                          </a:solidFill>
                          <a:latin typeface="Century Gothic" panose="020B0502020202020204" pitchFamily="34" charset="0"/>
                          <a:cs typeface="Amatic SC" panose="00000500000000000000" pitchFamily="2" charset="-79"/>
                        </a:rPr>
                        <a:t>In house moderation </a:t>
                      </a:r>
                    </a:p>
                    <a:p>
                      <a:pPr algn="ctr"/>
                      <a:r>
                        <a:rPr lang="en-US" sz="1000" dirty="0">
                          <a:solidFill>
                            <a:schemeClr val="tx1"/>
                          </a:solidFill>
                          <a:latin typeface="Century Gothic" panose="020B0502020202020204" pitchFamily="34" charset="0"/>
                          <a:cs typeface="Amatic SC" panose="00000500000000000000" pitchFamily="2" charset="-79"/>
                        </a:rPr>
                        <a:t>End</a:t>
                      </a:r>
                      <a:r>
                        <a:rPr lang="en-US" sz="1000" baseline="0" dirty="0">
                          <a:solidFill>
                            <a:schemeClr val="tx1"/>
                          </a:solidFill>
                          <a:latin typeface="Century Gothic" panose="020B0502020202020204" pitchFamily="34" charset="0"/>
                          <a:cs typeface="Amatic SC" panose="00000500000000000000" pitchFamily="2" charset="-79"/>
                        </a:rPr>
                        <a:t> of </a:t>
                      </a:r>
                      <a:r>
                        <a:rPr lang="en-US" sz="1000" dirty="0">
                          <a:solidFill>
                            <a:schemeClr val="tx1"/>
                          </a:solidFill>
                          <a:latin typeface="Century Gothic" panose="020B0502020202020204" pitchFamily="34" charset="0"/>
                          <a:cs typeface="Amatic SC" panose="00000500000000000000" pitchFamily="2" charset="-79"/>
                        </a:rPr>
                        <a:t>term Assessments </a:t>
                      </a:r>
                    </a:p>
                    <a:p>
                      <a:pPr algn="ctr"/>
                      <a:r>
                        <a:rPr lang="en-US" sz="1000" dirty="0">
                          <a:solidFill>
                            <a:schemeClr val="tx1"/>
                          </a:solidFill>
                          <a:latin typeface="Century Gothic" panose="020B0502020202020204" pitchFamily="34" charset="0"/>
                          <a:cs typeface="Amatic SC" panose="00000500000000000000" pitchFamily="2" charset="-79"/>
                        </a:rPr>
                        <a:t>Phonics assessments</a:t>
                      </a:r>
                    </a:p>
                    <a:p>
                      <a:pPr algn="ctr"/>
                      <a:r>
                        <a:rPr lang="en-US" sz="1000" dirty="0">
                          <a:solidFill>
                            <a:schemeClr val="tx1"/>
                          </a:solidFill>
                          <a:latin typeface="Century Gothic" panose="020B0502020202020204" pitchFamily="34" charset="0"/>
                          <a:cs typeface="Amatic SC" panose="00000500000000000000" pitchFamily="2" charset="-79"/>
                        </a:rPr>
                        <a:t>Key word assessments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cs typeface="Amatic SC" panose="00000500000000000000" pitchFamily="2" charset="-79"/>
                        </a:rPr>
                        <a:t>Pupil progress meetings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1000">
                          <a:solidFill>
                            <a:schemeClr val="tx1"/>
                          </a:solidFill>
                          <a:latin typeface="Century Gothic" panose="020B0502020202020204" pitchFamily="34" charset="0"/>
                          <a:cs typeface="Amatic SC" panose="00000500000000000000" pitchFamily="2" charset="-79"/>
                        </a:rPr>
                        <a:t>GLD Projections for EOY</a:t>
                      </a:r>
                    </a:p>
                    <a:p>
                      <a:pPr algn="ctr"/>
                      <a:r>
                        <a:rPr lang="en-GB" sz="1000">
                          <a:solidFill>
                            <a:schemeClr val="tx1"/>
                          </a:solidFill>
                          <a:latin typeface="Century Gothic" panose="020B0502020202020204" pitchFamily="34" charset="0"/>
                          <a:cs typeface="Amatic SC" panose="00000500000000000000" pitchFamily="2" charset="-79"/>
                        </a:rPr>
                        <a:t>Cluster moderation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solidFill>
                            <a:schemeClr val="tx1"/>
                          </a:solidFill>
                          <a:latin typeface="Century Gothic" panose="020B0502020202020204" pitchFamily="34" charset="0"/>
                          <a:cs typeface="Amatic SC" panose="00000500000000000000" pitchFamily="2" charset="-79"/>
                        </a:rPr>
                        <a:t>EYFS team meetings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solidFill>
                            <a:schemeClr val="tx1"/>
                          </a:solidFill>
                          <a:latin typeface="Century Gothic" panose="020B0502020202020204" pitchFamily="34" charset="0"/>
                          <a:cs typeface="Amatic SC" panose="00000500000000000000" pitchFamily="2" charset="-79"/>
                        </a:rPr>
                        <a:t>Phase meeting and internal moderations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a:solidFill>
                          <a:schemeClr val="tx1"/>
                        </a:solidFill>
                        <a:latin typeface="Century Gothic" panose="020B0502020202020204" pitchFamily="34" charset="0"/>
                        <a:cs typeface="Amatic SC" panose="00000500000000000000" pitchFamily="2" charset="-79"/>
                      </a:endParaRPr>
                    </a:p>
                    <a:p>
                      <a:pPr algn="ctr"/>
                      <a:r>
                        <a:rPr lang="en-GB" sz="1000">
                          <a:solidFill>
                            <a:schemeClr val="tx1"/>
                          </a:solidFill>
                          <a:latin typeface="Century Gothic" panose="020B0502020202020204" pitchFamily="34" charset="0"/>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000" dirty="0">
                          <a:solidFill>
                            <a:schemeClr val="tx1"/>
                          </a:solidFill>
                          <a:latin typeface="Century Gothic" panose="020B0502020202020204" pitchFamily="34" charset="0"/>
                          <a:cs typeface="Amatic SC" panose="00000500000000000000" pitchFamily="2" charset="-79"/>
                        </a:rPr>
                        <a:t>Pupil progress meetings</a:t>
                      </a:r>
                    </a:p>
                    <a:p>
                      <a:pPr algn="ctr"/>
                      <a:r>
                        <a:rPr lang="en-US" sz="1000" dirty="0">
                          <a:solidFill>
                            <a:schemeClr val="tx1"/>
                          </a:solidFill>
                          <a:latin typeface="Century Gothic" panose="020B0502020202020204" pitchFamily="34" charset="0"/>
                          <a:cs typeface="Amatic SC" panose="00000500000000000000" pitchFamily="2" charset="-79"/>
                        </a:rPr>
                        <a:t>Parents evening info </a:t>
                      </a:r>
                    </a:p>
                    <a:p>
                      <a:pPr algn="ctr"/>
                      <a:r>
                        <a:rPr lang="en-US" sz="1000" dirty="0">
                          <a:solidFill>
                            <a:schemeClr val="tx1"/>
                          </a:solidFill>
                          <a:latin typeface="Century Gothic" panose="020B0502020202020204" pitchFamily="34" charset="0"/>
                          <a:cs typeface="Amatic SC" panose="00000500000000000000" pitchFamily="2" charset="-79"/>
                        </a:rPr>
                        <a:t>EYFS team meetings</a:t>
                      </a:r>
                    </a:p>
                    <a:p>
                      <a:pPr algn="ctr"/>
                      <a:r>
                        <a:rPr lang="en-US" sz="1000" dirty="0">
                          <a:solidFill>
                            <a:schemeClr val="tx1"/>
                          </a:solidFill>
                          <a:latin typeface="Century Gothic" panose="020B0502020202020204" pitchFamily="34" charset="0"/>
                          <a:cs typeface="Amatic SC" panose="00000500000000000000" pitchFamily="2" charset="-79"/>
                        </a:rPr>
                        <a:t>End</a:t>
                      </a:r>
                      <a:r>
                        <a:rPr lang="en-US" sz="1000" baseline="0" dirty="0">
                          <a:solidFill>
                            <a:schemeClr val="tx1"/>
                          </a:solidFill>
                          <a:latin typeface="Century Gothic" panose="020B0502020202020204" pitchFamily="34" charset="0"/>
                          <a:cs typeface="Amatic SC" panose="00000500000000000000" pitchFamily="2" charset="-79"/>
                        </a:rPr>
                        <a:t> of </a:t>
                      </a:r>
                      <a:r>
                        <a:rPr lang="en-US" sz="1000" dirty="0">
                          <a:solidFill>
                            <a:schemeClr val="tx1"/>
                          </a:solidFill>
                          <a:latin typeface="Century Gothic" panose="020B0502020202020204" pitchFamily="34" charset="0"/>
                          <a:cs typeface="Amatic SC" panose="00000500000000000000" pitchFamily="2" charset="-79"/>
                        </a:rPr>
                        <a:t>term Assessments </a:t>
                      </a:r>
                    </a:p>
                    <a:p>
                      <a:pPr algn="ctr"/>
                      <a:r>
                        <a:rPr lang="en-US" sz="1000" dirty="0">
                          <a:solidFill>
                            <a:schemeClr val="tx1"/>
                          </a:solidFill>
                          <a:latin typeface="Century Gothic" panose="020B0502020202020204" pitchFamily="34" charset="0"/>
                          <a:cs typeface="Amatic SC" panose="00000500000000000000" pitchFamily="2" charset="-79"/>
                        </a:rPr>
                        <a:t>Phonics assessments</a:t>
                      </a:r>
                    </a:p>
                    <a:p>
                      <a:pPr algn="ctr"/>
                      <a:r>
                        <a:rPr lang="en-US" sz="1000" dirty="0">
                          <a:solidFill>
                            <a:schemeClr val="tx1"/>
                          </a:solidFill>
                          <a:latin typeface="Century Gothic" panose="020B0502020202020204" pitchFamily="34" charset="0"/>
                          <a:cs typeface="Amatic SC" panose="00000500000000000000" pitchFamily="2" charset="-79"/>
                        </a:rPr>
                        <a:t>Key word assessments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cs typeface="Amatic SC" panose="00000500000000000000" pitchFamily="2" charset="-79"/>
                        </a:rPr>
                        <a:t>Pupil progress meetings</a:t>
                      </a:r>
                    </a:p>
                    <a:p>
                      <a:pPr algn="ctr"/>
                      <a:endParaRPr lang="en-US" sz="1000" dirty="0">
                        <a:solidFill>
                          <a:schemeClr val="tx1"/>
                        </a:solidFill>
                        <a:latin typeface="Century Gothic" panose="020B0502020202020204" pitchFamily="34" charset="0"/>
                        <a:cs typeface="Amatic SC" panose="00000500000000000000" pitchFamily="2" charset="-79"/>
                      </a:endParaRPr>
                    </a:p>
                    <a:p>
                      <a:pPr algn="ctr"/>
                      <a:endParaRPr lang="en-GB" sz="1000" dirty="0">
                        <a:solidFill>
                          <a:schemeClr val="tx1"/>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GB" sz="1000" dirty="0">
                          <a:solidFill>
                            <a:schemeClr val="tx1"/>
                          </a:solidFill>
                          <a:latin typeface="Century Gothic" panose="020B0502020202020204" pitchFamily="34" charset="0"/>
                          <a:cs typeface="Amatic SC" panose="00000500000000000000" pitchFamily="2" charset="-79"/>
                        </a:rPr>
                        <a:t>Cluster moderation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cs typeface="Amatic SC" panose="00000500000000000000" pitchFamily="2" charset="-79"/>
                        </a:rPr>
                        <a:t>EYFS team meetings </a:t>
                      </a:r>
                      <a:endParaRPr lang="en-GB" sz="1000" dirty="0">
                        <a:solidFill>
                          <a:schemeClr val="tx1"/>
                        </a:solidFill>
                        <a:latin typeface="Century Gothic" panose="020B0502020202020204" pitchFamily="34" charset="0"/>
                        <a:cs typeface="Amatic SC" panose="00000500000000000000" pitchFamily="2" charset="-79"/>
                      </a:endParaRPr>
                    </a:p>
                    <a:p>
                      <a:pPr algn="ctr"/>
                      <a:endParaRPr lang="en-GB" sz="1000" dirty="0">
                        <a:solidFill>
                          <a:schemeClr val="tx1"/>
                        </a:solidFill>
                        <a:latin typeface="Century Gothic" panose="020B0502020202020204" pitchFamily="34" charset="0"/>
                        <a:cs typeface="Amatic SC" panose="00000500000000000000" pitchFamily="2" charset="-79"/>
                      </a:endParaRPr>
                    </a:p>
                    <a:p>
                      <a:pPr algn="ctr"/>
                      <a:endParaRPr lang="en-US" sz="1000" dirty="0">
                        <a:solidFill>
                          <a:schemeClr val="tx1"/>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000" dirty="0">
                          <a:solidFill>
                            <a:schemeClr val="tx1"/>
                          </a:solidFill>
                          <a:latin typeface="Century Gothic" panose="020B0502020202020204" pitchFamily="34" charset="0"/>
                          <a:cs typeface="Amatic SC" panose="00000500000000000000" pitchFamily="2" charset="-79"/>
                        </a:rPr>
                        <a:t>Pupil progress meetings</a:t>
                      </a:r>
                    </a:p>
                    <a:p>
                      <a:pPr algn="ctr"/>
                      <a:r>
                        <a:rPr lang="en-US" sz="1000" dirty="0">
                          <a:solidFill>
                            <a:schemeClr val="tx1"/>
                          </a:solidFill>
                          <a:latin typeface="Century Gothic" panose="020B0502020202020204" pitchFamily="34" charset="0"/>
                          <a:cs typeface="Amatic SC" panose="00000500000000000000" pitchFamily="2" charset="-79"/>
                        </a:rPr>
                        <a:t>Reports</a:t>
                      </a:r>
                      <a:r>
                        <a:rPr lang="en-US" sz="1000" baseline="0" dirty="0">
                          <a:solidFill>
                            <a:schemeClr val="tx1"/>
                          </a:solidFill>
                          <a:latin typeface="Century Gothic" panose="020B0502020202020204" pitchFamily="34" charset="0"/>
                          <a:cs typeface="Amatic SC" panose="00000500000000000000" pitchFamily="2" charset="-79"/>
                        </a:rPr>
                        <a:t> </a:t>
                      </a:r>
                    </a:p>
                    <a:p>
                      <a:pPr algn="ctr"/>
                      <a:r>
                        <a:rPr lang="en-US" sz="1000" dirty="0">
                          <a:solidFill>
                            <a:schemeClr val="tx1"/>
                          </a:solidFill>
                          <a:latin typeface="Century Gothic" panose="020B0502020202020204" pitchFamily="34" charset="0"/>
                          <a:cs typeface="Amatic SC" panose="00000500000000000000" pitchFamily="2" charset="-79"/>
                        </a:rPr>
                        <a:t>Phonics assessments</a:t>
                      </a:r>
                    </a:p>
                    <a:p>
                      <a:pPr algn="ctr"/>
                      <a:r>
                        <a:rPr lang="en-US" sz="1000" dirty="0">
                          <a:solidFill>
                            <a:schemeClr val="tx1"/>
                          </a:solidFill>
                          <a:latin typeface="Century Gothic" panose="020B0502020202020204" pitchFamily="34" charset="0"/>
                          <a:cs typeface="Amatic SC" panose="00000500000000000000" pitchFamily="2" charset="-79"/>
                        </a:rPr>
                        <a:t>Key word assessments</a:t>
                      </a:r>
                    </a:p>
                    <a:p>
                      <a:pPr algn="ctr"/>
                      <a:r>
                        <a:rPr lang="en-US" sz="1000" dirty="0">
                          <a:solidFill>
                            <a:schemeClr val="tx1"/>
                          </a:solidFill>
                          <a:latin typeface="Century Gothic" panose="020B0502020202020204" pitchFamily="34" charset="0"/>
                          <a:cs typeface="Amatic SC" panose="00000500000000000000" pitchFamily="2" charset="-79"/>
                        </a:rPr>
                        <a:t>EYFS team meetings </a:t>
                      </a:r>
                      <a:endParaRPr lang="en-GB" sz="1000" dirty="0">
                        <a:solidFill>
                          <a:schemeClr val="tx1"/>
                        </a:solidFill>
                        <a:latin typeface="Century Gothic" panose="020B0502020202020204" pitchFamily="34" charset="0"/>
                        <a:cs typeface="Amatic SC" panose="00000500000000000000" pitchFamily="2" charset="-79"/>
                      </a:endParaRPr>
                    </a:p>
                    <a:p>
                      <a:pPr algn="ctr"/>
                      <a:r>
                        <a:rPr lang="en-GB" sz="1000" dirty="0">
                          <a:solidFill>
                            <a:schemeClr val="tx1"/>
                          </a:solidFill>
                          <a:latin typeface="Century Gothic" panose="020B0502020202020204" pitchFamily="34" charset="0"/>
                          <a:cs typeface="Amatic SC" panose="00000500000000000000" pitchFamily="2" charset="-79"/>
                        </a:rPr>
                        <a:t>EOY data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937325">
                <a:tc>
                  <a:txBody>
                    <a:bodyPr/>
                    <a:lstStyle/>
                    <a:p>
                      <a:pPr algn="ctr"/>
                      <a:r>
                        <a:rPr lang="en-US" sz="1200" b="1" dirty="0">
                          <a:latin typeface="Century Gothic" panose="020B0502020202020204" pitchFamily="34" charset="0"/>
                          <a:cs typeface="Amatic SC" panose="00000500000000000000" pitchFamily="2" charset="-79"/>
                        </a:rPr>
                        <a:t>Parental </a:t>
                      </a:r>
                    </a:p>
                    <a:p>
                      <a:pPr algn="ctr"/>
                      <a:r>
                        <a:rPr lang="en-US" sz="1200" b="1" dirty="0">
                          <a:latin typeface="Century Gothic" panose="020B0502020202020204" pitchFamily="34" charset="0"/>
                          <a:cs typeface="Amatic SC" panose="00000500000000000000" pitchFamily="2" charset="-79"/>
                        </a:rPr>
                        <a:t>Involvement </a:t>
                      </a:r>
                      <a:endParaRPr lang="en-GB" sz="1200" b="1" dirty="0">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1200" dirty="0">
                          <a:solidFill>
                            <a:schemeClr val="tx1"/>
                          </a:solidFill>
                          <a:latin typeface="Century Gothic" panose="020B0502020202020204" pitchFamily="34" charset="0"/>
                          <a:cs typeface="Amatic SC" panose="00000500000000000000" pitchFamily="2" charset="-79"/>
                        </a:rPr>
                        <a:t>Tour or classroom by children</a:t>
                      </a:r>
                    </a:p>
                    <a:p>
                      <a:pPr algn="ctr"/>
                      <a:r>
                        <a:rPr lang="en-GB" sz="1200" dirty="0">
                          <a:solidFill>
                            <a:schemeClr val="tx1"/>
                          </a:solidFill>
                          <a:latin typeface="Century Gothic" panose="020B0502020202020204" pitchFamily="34" charset="0"/>
                          <a:cs typeface="Amatic SC" panose="00000500000000000000" pitchFamily="2" charset="-79"/>
                        </a:rPr>
                        <a:t>Welcome meeting </a:t>
                      </a:r>
                    </a:p>
                    <a:p>
                      <a:pPr algn="ctr"/>
                      <a:r>
                        <a:rPr lang="en-GB" sz="1200" dirty="0">
                          <a:solidFill>
                            <a:schemeClr val="tx1"/>
                          </a:solidFill>
                          <a:latin typeface="Century Gothic" panose="020B0502020202020204" pitchFamily="34" charset="0"/>
                          <a:cs typeface="Amatic SC" panose="00000500000000000000" pitchFamily="2" charset="-79"/>
                        </a:rPr>
                        <a:t>Reading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Century Gothic" panose="020B0502020202020204" pitchFamily="34" charset="0"/>
                          <a:cs typeface="Amatic SC" panose="00000500000000000000" pitchFamily="2" charset="-79"/>
                        </a:rPr>
                        <a:t>Share Learning Journeys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entury Gothic" panose="020B0502020202020204" pitchFamily="34" charset="0"/>
                          <a:cs typeface="Amatic SC" panose="00000500000000000000" pitchFamily="2" charset="-79"/>
                        </a:rPr>
                        <a:t>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Century Gothic" panose="020B0502020202020204" pitchFamily="34" charset="0"/>
                          <a:cs typeface="Amatic SC" panose="00000500000000000000" pitchFamily="2" charset="-79"/>
                        </a:rPr>
                        <a:t>Reading workshop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entury Gothic" panose="020B0502020202020204" pitchFamily="34" charset="0"/>
                          <a:cs typeface="Amatic SC" panose="00000500000000000000" pitchFamily="2" charset="-79"/>
                        </a:rPr>
                        <a:t>Art exhibition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Century Gothic" panose="020B0502020202020204" pitchFamily="34" charset="0"/>
                          <a:cs typeface="Amatic SC" panose="00000500000000000000" pitchFamily="2" charset="-79"/>
                        </a:rPr>
                        <a:t>Parents Evening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Century Gothic" panose="020B0502020202020204" pitchFamily="34" charset="0"/>
                          <a:cs typeface="Amatic SC" panose="00000500000000000000" pitchFamily="2" charset="-79"/>
                        </a:rPr>
                        <a:t>Class</a:t>
                      </a:r>
                      <a:r>
                        <a:rPr lang="en-GB" sz="1200" baseline="0" dirty="0">
                          <a:solidFill>
                            <a:schemeClr val="tx1"/>
                          </a:solidFill>
                          <a:latin typeface="Century Gothic" panose="020B0502020202020204" pitchFamily="34" charset="0"/>
                          <a:cs typeface="Amatic SC" panose="00000500000000000000" pitchFamily="2" charset="-79"/>
                        </a:rPr>
                        <a:t> assembly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aseline="0" dirty="0">
                          <a:solidFill>
                            <a:schemeClr val="tx1"/>
                          </a:solidFill>
                          <a:latin typeface="Century Gothic" panose="020B0502020202020204" pitchFamily="34" charset="0"/>
                          <a:cs typeface="Amatic SC" panose="00000500000000000000" pitchFamily="2" charset="-79"/>
                        </a:rPr>
                        <a:t>Share Learning Journeys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aseline="0" dirty="0">
                          <a:solidFill>
                            <a:schemeClr val="tx1"/>
                          </a:solidFill>
                          <a:latin typeface="Century Gothic" panose="020B0502020202020204" pitchFamily="34" charset="0"/>
                          <a:cs typeface="Amatic SC" panose="00000500000000000000" pitchFamily="2" charset="-79"/>
                        </a:rPr>
                        <a:t>Easter bonnet parade </a:t>
                      </a:r>
                      <a:endParaRPr lang="en-GB" sz="1200" dirty="0">
                        <a:solidFill>
                          <a:schemeClr val="tx1"/>
                        </a:solidFill>
                        <a:latin typeface="Century Gothic" panose="020B050202020202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Century Gothic" panose="020B0502020202020204" pitchFamily="34" charset="0"/>
                          <a:cs typeface="Amatic SC" panose="00000500000000000000" pitchFamily="2" charset="-79"/>
                        </a:rPr>
                        <a:t>Share Writing Books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entury Gothic" panose="020B0502020202020204" pitchFamily="34" charset="0"/>
                          <a:cs typeface="Amatic SC" panose="00000500000000000000" pitchFamily="2" charset="-79"/>
                        </a:rPr>
                        <a:t>Class Assembly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984788128"/>
                  </a:ext>
                </a:extLst>
              </a:tr>
            </a:tbl>
          </a:graphicData>
        </a:graphic>
      </p:graphicFrame>
      <p:pic>
        <p:nvPicPr>
          <p:cNvPr id="6" name="Picture 5">
            <a:extLst>
              <a:ext uri="{FF2B5EF4-FFF2-40B4-BE49-F238E27FC236}">
                <a16:creationId xmlns:a16="http://schemas.microsoft.com/office/drawing/2014/main" id="{9C31F197-7218-4474-8C91-69E5DB8DBAAC}"/>
              </a:ext>
            </a:extLst>
          </p:cNvPr>
          <p:cNvPicPr>
            <a:picLocks noChangeAspect="1"/>
          </p:cNvPicPr>
          <p:nvPr/>
        </p:nvPicPr>
        <p:blipFill>
          <a:blip r:embed="rId2"/>
          <a:stretch>
            <a:fillRect/>
          </a:stretch>
        </p:blipFill>
        <p:spPr>
          <a:xfrm>
            <a:off x="707469" y="167835"/>
            <a:ext cx="681674" cy="690005"/>
          </a:xfrm>
          <a:prstGeom prst="rect">
            <a:avLst/>
          </a:prstGeom>
        </p:spPr>
      </p:pic>
    </p:spTree>
    <p:extLst>
      <p:ext uri="{BB962C8B-B14F-4D97-AF65-F5344CB8AC3E}">
        <p14:creationId xmlns:p14="http://schemas.microsoft.com/office/powerpoint/2010/main" val="447986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Century Gothic" panose="020B0502020202020204" pitchFamily="34" charset="0"/>
                <a:cs typeface="Amatic SC" panose="00000500000000000000" pitchFamily="2" charset="-79"/>
              </a:rPr>
              <a:t>Reception Long Term Plan 23-24</a:t>
            </a:r>
            <a:endParaRPr lang="en-GB" sz="3600" b="1" dirty="0">
              <a:latin typeface="Century Gothic" panose="020B0502020202020204" pitchFamily="34" charset="0"/>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003565916"/>
              </p:ext>
            </p:extLst>
          </p:nvPr>
        </p:nvGraphicFramePr>
        <p:xfrm>
          <a:off x="197738" y="621266"/>
          <a:ext cx="11966105" cy="6138417"/>
        </p:xfrm>
        <a:graphic>
          <a:graphicData uri="http://schemas.openxmlformats.org/drawingml/2006/table">
            <a:tbl>
              <a:tblPr firstRow="1" bandRow="1">
                <a:tableStyleId>{5C22544A-7EE6-4342-B048-85BDC9FD1C3A}</a:tableStyleId>
              </a:tblPr>
              <a:tblGrid>
                <a:gridCol w="1734388">
                  <a:extLst>
                    <a:ext uri="{9D8B030D-6E8A-4147-A177-3AD203B41FA5}">
                      <a16:colId xmlns:a16="http://schemas.microsoft.com/office/drawing/2014/main" val="385991600"/>
                    </a:ext>
                  </a:extLst>
                </a:gridCol>
                <a:gridCol w="1536922">
                  <a:extLst>
                    <a:ext uri="{9D8B030D-6E8A-4147-A177-3AD203B41FA5}">
                      <a16:colId xmlns:a16="http://schemas.microsoft.com/office/drawing/2014/main" val="2865123548"/>
                    </a:ext>
                  </a:extLst>
                </a:gridCol>
                <a:gridCol w="132008">
                  <a:extLst>
                    <a:ext uri="{9D8B030D-6E8A-4147-A177-3AD203B41FA5}">
                      <a16:colId xmlns:a16="http://schemas.microsoft.com/office/drawing/2014/main" val="872926247"/>
                    </a:ext>
                  </a:extLst>
                </a:gridCol>
                <a:gridCol w="1553378">
                  <a:extLst>
                    <a:ext uri="{9D8B030D-6E8A-4147-A177-3AD203B41FA5}">
                      <a16:colId xmlns:a16="http://schemas.microsoft.com/office/drawing/2014/main" val="2690459710"/>
                    </a:ext>
                  </a:extLst>
                </a:gridCol>
                <a:gridCol w="235318">
                  <a:extLst>
                    <a:ext uri="{9D8B030D-6E8A-4147-A177-3AD203B41FA5}">
                      <a16:colId xmlns:a16="http://schemas.microsoft.com/office/drawing/2014/main" val="1315738151"/>
                    </a:ext>
                  </a:extLst>
                </a:gridCol>
                <a:gridCol w="1569834">
                  <a:extLst>
                    <a:ext uri="{9D8B030D-6E8A-4147-A177-3AD203B41FA5}">
                      <a16:colId xmlns:a16="http://schemas.microsoft.com/office/drawing/2014/main" val="1848787987"/>
                    </a:ext>
                  </a:extLst>
                </a:gridCol>
                <a:gridCol w="132008">
                  <a:extLst>
                    <a:ext uri="{9D8B030D-6E8A-4147-A177-3AD203B41FA5}">
                      <a16:colId xmlns:a16="http://schemas.microsoft.com/office/drawing/2014/main" val="2709165749"/>
                    </a:ext>
                  </a:extLst>
                </a:gridCol>
                <a:gridCol w="1586289">
                  <a:extLst>
                    <a:ext uri="{9D8B030D-6E8A-4147-A177-3AD203B41FA5}">
                      <a16:colId xmlns:a16="http://schemas.microsoft.com/office/drawing/2014/main" val="1626726412"/>
                    </a:ext>
                  </a:extLst>
                </a:gridCol>
                <a:gridCol w="132008">
                  <a:extLst>
                    <a:ext uri="{9D8B030D-6E8A-4147-A177-3AD203B41FA5}">
                      <a16:colId xmlns:a16="http://schemas.microsoft.com/office/drawing/2014/main" val="2335150482"/>
                    </a:ext>
                  </a:extLst>
                </a:gridCol>
                <a:gridCol w="1602744">
                  <a:extLst>
                    <a:ext uri="{9D8B030D-6E8A-4147-A177-3AD203B41FA5}">
                      <a16:colId xmlns:a16="http://schemas.microsoft.com/office/drawing/2014/main" val="3189764146"/>
                    </a:ext>
                  </a:extLst>
                </a:gridCol>
                <a:gridCol w="132008">
                  <a:extLst>
                    <a:ext uri="{9D8B030D-6E8A-4147-A177-3AD203B41FA5}">
                      <a16:colId xmlns:a16="http://schemas.microsoft.com/office/drawing/2014/main" val="4046203905"/>
                    </a:ext>
                  </a:extLst>
                </a:gridCol>
                <a:gridCol w="1619200">
                  <a:extLst>
                    <a:ext uri="{9D8B030D-6E8A-4147-A177-3AD203B41FA5}">
                      <a16:colId xmlns:a16="http://schemas.microsoft.com/office/drawing/2014/main" val="1588033082"/>
                    </a:ext>
                  </a:extLst>
                </a:gridCol>
              </a:tblGrid>
              <a:tr h="255777">
                <a:tc>
                  <a:txBody>
                    <a:bodyPr/>
                    <a:lstStyle/>
                    <a:p>
                      <a:pPr algn="ctr"/>
                      <a:endParaRPr lang="en-GB" sz="1200"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rgbClr val="FF0000"/>
                          </a:solidFill>
                          <a:latin typeface="Century Gothic" panose="020B0502020202020204" pitchFamily="34" charset="0"/>
                          <a:cs typeface="Amatic SC" panose="00000500000000000000" pitchFamily="2" charset="-79"/>
                        </a:rPr>
                        <a:t>Autumn 1</a:t>
                      </a:r>
                      <a:endParaRPr lang="en-GB" sz="1200" dirty="0">
                        <a:solidFill>
                          <a:srgbClr val="FF000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latin typeface="Century Gothic" panose="020B0502020202020204" pitchFamily="34" charset="0"/>
                          <a:cs typeface="Amatic SC" panose="00000500000000000000" pitchFamily="2" charset="-79"/>
                        </a:rPr>
                        <a:t>Autumn 2</a:t>
                      </a:r>
                      <a:endParaRPr lang="en-GB" sz="1200" dirty="0">
                        <a:solidFill>
                          <a:srgbClr val="FF000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GB"/>
                    </a:p>
                  </a:txBody>
                  <a:tcPr/>
                </a:tc>
                <a:tc gridSpan="2">
                  <a:txBody>
                    <a:bodyPr/>
                    <a:lstStyle/>
                    <a:p>
                      <a:pPr algn="ctr"/>
                      <a:r>
                        <a:rPr lang="en-US" sz="1200" dirty="0">
                          <a:solidFill>
                            <a:srgbClr val="FFC000"/>
                          </a:solidFill>
                          <a:latin typeface="Century Gothic" panose="020B0502020202020204" pitchFamily="34" charset="0"/>
                          <a:cs typeface="Amatic SC" panose="00000500000000000000" pitchFamily="2" charset="-79"/>
                        </a:rPr>
                        <a:t>Spring 1</a:t>
                      </a:r>
                      <a:endParaRPr lang="en-GB" sz="1200" dirty="0">
                        <a:solidFill>
                          <a:srgbClr val="FFC00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algn="ctr"/>
                      <a:r>
                        <a:rPr lang="en-US" sz="1200">
                          <a:solidFill>
                            <a:srgbClr val="FFC000"/>
                          </a:solidFill>
                          <a:latin typeface="Century Gothic" panose="020B0502020202020204" pitchFamily="34" charset="0"/>
                          <a:cs typeface="Amatic SC" panose="00000500000000000000" pitchFamily="2" charset="-79"/>
                        </a:rPr>
                        <a:t>Spring 2</a:t>
                      </a:r>
                      <a:endParaRPr lang="en-GB" sz="1200">
                        <a:solidFill>
                          <a:srgbClr val="FFC000"/>
                        </a:solidFill>
                        <a:latin typeface="Century Gothic" panose="020B0502020202020204" pitchFamily="34" charset="0"/>
                        <a:cs typeface="Amatic SC" panose="00000500000000000000" pitchFamily="2" charset="-79"/>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algn="ctr"/>
                      <a:r>
                        <a:rPr lang="en-US" sz="1200" dirty="0">
                          <a:solidFill>
                            <a:srgbClr val="92D050"/>
                          </a:solidFill>
                          <a:latin typeface="Century Gothic" panose="020B0502020202020204" pitchFamily="34" charset="0"/>
                          <a:cs typeface="Amatic SC" panose="00000500000000000000" pitchFamily="2" charset="-79"/>
                        </a:rPr>
                        <a:t>Summer 1</a:t>
                      </a:r>
                      <a:endParaRPr lang="en-GB" sz="1200" dirty="0">
                        <a:solidFill>
                          <a:srgbClr val="92D05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gridSpan="2">
                  <a:txBody>
                    <a:bodyPr/>
                    <a:lstStyle/>
                    <a:p>
                      <a:pPr algn="ctr"/>
                      <a:r>
                        <a:rPr lang="en-US" sz="1200">
                          <a:solidFill>
                            <a:srgbClr val="92D050"/>
                          </a:solidFill>
                          <a:latin typeface="Century Gothic" panose="020B0502020202020204" pitchFamily="34" charset="0"/>
                          <a:cs typeface="Amatic SC" panose="00000500000000000000" pitchFamily="2" charset="-79"/>
                        </a:rPr>
                        <a:t>Summer 2</a:t>
                      </a:r>
                      <a:endParaRPr lang="en-GB" sz="1200">
                        <a:solidFill>
                          <a:srgbClr val="92D05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val="1913285939"/>
                  </a:ext>
                </a:extLst>
              </a:tr>
              <a:tr h="391024">
                <a:tc>
                  <a:txBody>
                    <a:bodyPr/>
                    <a:lstStyle/>
                    <a:p>
                      <a:pPr algn="ctr"/>
                      <a:r>
                        <a:rPr lang="en-US" sz="1200" b="1" dirty="0">
                          <a:latin typeface="Century Gothic" panose="020B0502020202020204" pitchFamily="34" charset="0"/>
                          <a:cs typeface="Amatic SC" panose="00000500000000000000" pitchFamily="2" charset="-79"/>
                        </a:rPr>
                        <a:t>General Themes </a:t>
                      </a:r>
                      <a:endParaRPr lang="en-GB" sz="1200" b="1" dirty="0">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1200" dirty="0" err="1">
                          <a:solidFill>
                            <a:srgbClr val="FF0000"/>
                          </a:solidFill>
                          <a:latin typeface="Century Gothic" panose="020B0502020202020204" pitchFamily="34" charset="0"/>
                          <a:cs typeface="Amatic SC" panose="00000500000000000000" pitchFamily="2" charset="-79"/>
                        </a:rPr>
                        <a:t>Marvellous</a:t>
                      </a:r>
                      <a:r>
                        <a:rPr lang="en-US" sz="1200" dirty="0">
                          <a:solidFill>
                            <a:srgbClr val="FF0000"/>
                          </a:solidFill>
                          <a:latin typeface="Century Gothic" panose="020B0502020202020204" pitchFamily="34" charset="0"/>
                          <a:cs typeface="Amatic SC" panose="00000500000000000000" pitchFamily="2" charset="-79"/>
                        </a:rPr>
                        <a: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latin typeface="Century Gothic" panose="020B0502020202020204" pitchFamily="34" charset="0"/>
                          <a:cs typeface="Amatic SC" panose="00000500000000000000" pitchFamily="2" charset="-79"/>
                        </a:rPr>
                        <a:t>Do you remember when…? Lets celebrate!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GB"/>
                    </a:p>
                  </a:txBody>
                  <a:tcPr/>
                </a:tc>
                <a:tc gridSpan="2">
                  <a:txBody>
                    <a:bodyPr/>
                    <a:lstStyle/>
                    <a:p>
                      <a:pPr algn="ctr"/>
                      <a:r>
                        <a:rPr lang="en-US" sz="1200" dirty="0">
                          <a:solidFill>
                            <a:srgbClr val="FFC000"/>
                          </a:solidFill>
                          <a:latin typeface="Century Gothic" panose="020B0502020202020204" pitchFamily="34" charset="0"/>
                          <a:cs typeface="Amatic SC" panose="00000500000000000000" pitchFamily="2" charset="-79"/>
                        </a:rPr>
                        <a:t>How Big is Big?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C000"/>
                          </a:solidFill>
                          <a:latin typeface="Century Gothic" panose="020B0502020202020204" pitchFamily="34" charset="0"/>
                          <a:cs typeface="Amatic SC" panose="00000500000000000000" pitchFamily="2" charset="-79"/>
                        </a:rPr>
                        <a:t>Ready Steady grow</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algn="ctr"/>
                      <a:r>
                        <a:rPr lang="en-US" sz="1200" b="1" dirty="0">
                          <a:solidFill>
                            <a:srgbClr val="92D050"/>
                          </a:solidFill>
                          <a:latin typeface="Century Gothic" panose="020B0502020202020204" pitchFamily="34" charset="0"/>
                          <a:cs typeface="Amatic SC" panose="00000500000000000000" pitchFamily="2" charset="-79"/>
                        </a:rPr>
                        <a:t>Big adventures with Little Feet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92D050"/>
                          </a:solidFill>
                          <a:latin typeface="Century Gothic" panose="020B0502020202020204" pitchFamily="34" charset="0"/>
                          <a:cs typeface="Amatic SC" panose="00000500000000000000" pitchFamily="2" charset="-79"/>
                        </a:rPr>
                        <a:t>I  wonder what's at the Seaside</a:t>
                      </a:r>
                      <a:endParaRPr lang="en-US" sz="1200" dirty="0">
                        <a:solidFill>
                          <a:srgbClr val="92D05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dirty="0"/>
                    </a:p>
                  </a:txBody>
                  <a:tcPr/>
                </a:tc>
                <a:extLst>
                  <a:ext uri="{0D108BD9-81ED-4DB2-BD59-A6C34878D82A}">
                    <a16:rowId xmlns:a16="http://schemas.microsoft.com/office/drawing/2014/main" val="2272033691"/>
                  </a:ext>
                </a:extLst>
              </a:tr>
              <a:tr h="11701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Century Gothic" panose="020B0502020202020204" pitchFamily="34" charset="0"/>
                          <a:cs typeface="Amatic SC" panose="00000500000000000000" pitchFamily="2" charset="-79"/>
                        </a:rPr>
                        <a:t>Communication and Language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latin typeface="Century Gothic" panose="020B0502020202020204" pitchFamily="34" charset="0"/>
                        </a:rPr>
                        <a:t>Talk to parents about what language they speak at home, try and learn a few key words and celebrate multilingualism in your setting. </a:t>
                      </a:r>
                      <a:endParaRPr lang="en-GB" sz="800" b="1" dirty="0">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11">
                  <a:txBody>
                    <a:bodyPr/>
                    <a:lstStyle/>
                    <a:p>
                      <a:pPr algn="l"/>
                      <a:r>
                        <a:rPr lang="en-US" sz="1000" b="0" i="0" dirty="0">
                          <a:latin typeface="Century Gothic" panose="020B0502020202020204" pitchFamily="34" charset="0"/>
                        </a:rPr>
                        <a:t>The development of children’s spoken language underpins all seven areas of learning and development. Children’s </a:t>
                      </a:r>
                      <a:r>
                        <a:rPr lang="en-US" sz="1000" b="1" i="0" dirty="0">
                          <a:latin typeface="Century Gothic" panose="020B0502020202020204" pitchFamily="34" charset="0"/>
                        </a:rPr>
                        <a:t>back-and-forth interactions </a:t>
                      </a:r>
                      <a:r>
                        <a:rPr lang="en-US" sz="1000" b="0" i="0" dirty="0">
                          <a:latin typeface="Century Gothic" panose="020B0502020202020204" pitchFamily="34" charset="0"/>
                        </a:rPr>
                        <a:t>from an early age form the foundations for language and cognitive development. The number and quality of the conversations they have with adults and peers throughout the day in a </a:t>
                      </a:r>
                      <a:r>
                        <a:rPr lang="en-US" sz="1000" b="1" i="0" dirty="0">
                          <a:latin typeface="Century Gothic" panose="020B0502020202020204" pitchFamily="34" charset="0"/>
                        </a:rPr>
                        <a:t>language-rich environment</a:t>
                      </a:r>
                      <a:r>
                        <a:rPr lang="en-US" sz="1000" b="0" i="0" dirty="0">
                          <a:latin typeface="Century Gothic" panose="020B0502020202020204" pitchFamily="34" charset="0"/>
                        </a:rPr>
                        <a:t> is crucial. By commenting on what children are interested in or doing, and echoing back what they say with </a:t>
                      </a:r>
                      <a:r>
                        <a:rPr lang="en-US" sz="1000" b="1" i="0" dirty="0">
                          <a:latin typeface="Century Gothic" panose="020B0502020202020204" pitchFamily="34" charset="0"/>
                        </a:rPr>
                        <a:t>new vocabulary added</a:t>
                      </a:r>
                      <a:r>
                        <a:rPr lang="en-US" sz="1000" b="0" i="0" dirty="0">
                          <a:latin typeface="Century Gothic" panose="020B0502020202020204" pitchFamily="34" charset="0"/>
                        </a:rPr>
                        <a:t>, practitioners will build children's language effectively</a:t>
                      </a:r>
                      <a:r>
                        <a:rPr lang="en-US" sz="1000" b="1" i="0" dirty="0">
                          <a:latin typeface="Century Gothic" panose="020B0502020202020204" pitchFamily="34" charset="0"/>
                        </a:rPr>
                        <a:t>. Reading frequently to children</a:t>
                      </a:r>
                      <a:r>
                        <a:rPr lang="en-US" sz="1000" b="0" i="0" dirty="0">
                          <a:latin typeface="Century Gothic" panose="020B0502020202020204" pitchFamily="34" charset="0"/>
                        </a:rPr>
                        <a:t>, and </a:t>
                      </a:r>
                      <a:r>
                        <a:rPr lang="en-US" sz="1000" b="1" i="0" dirty="0">
                          <a:latin typeface="Century Gothic" panose="020B0502020202020204" pitchFamily="34" charset="0"/>
                        </a:rPr>
                        <a:t>engaging them actively in stories</a:t>
                      </a:r>
                      <a:r>
                        <a:rPr lang="en-US" sz="1000" b="0" i="0" dirty="0">
                          <a:latin typeface="Century Gothic" panose="020B0502020202020204" pitchFamily="34" charset="0"/>
                        </a:rPr>
                        <a:t>, non-fiction, rhymes and poems, and then providing them with extensive opportunities to use and </a:t>
                      </a:r>
                      <a:r>
                        <a:rPr lang="en-US" sz="1000" b="1" i="0" dirty="0">
                          <a:latin typeface="Century Gothic" panose="020B0502020202020204" pitchFamily="34" charset="0"/>
                        </a:rPr>
                        <a:t>embed new words in a range of contexts, </a:t>
                      </a:r>
                      <a:r>
                        <a:rPr lang="en-US" sz="1000" b="0" i="0" dirty="0">
                          <a:latin typeface="Century Gothic" panose="020B0502020202020204" pitchFamily="34" charset="0"/>
                        </a:rPr>
                        <a:t>will give children the opportunity to thrive. Through </a:t>
                      </a:r>
                      <a:r>
                        <a:rPr lang="en-US" sz="1000" b="1" i="0" dirty="0">
                          <a:latin typeface="Century Gothic" panose="020B0502020202020204" pitchFamily="34" charset="0"/>
                        </a:rPr>
                        <a:t>conversation, story-telling and role play</a:t>
                      </a:r>
                      <a:r>
                        <a:rPr lang="en-US" sz="1000" b="0" i="0" dirty="0">
                          <a:latin typeface="Century Gothic" panose="020B0502020202020204" pitchFamily="34" charset="0"/>
                        </a:rPr>
                        <a:t>, where children </a:t>
                      </a:r>
                      <a:r>
                        <a:rPr lang="en-US" sz="1000" b="1" i="0" dirty="0">
                          <a:latin typeface="Century Gothic" panose="020B0502020202020204" pitchFamily="34" charset="0"/>
                        </a:rPr>
                        <a:t>share their ideas </a:t>
                      </a:r>
                      <a:r>
                        <a:rPr lang="en-US" sz="1000" b="0" i="0" dirty="0">
                          <a:latin typeface="Century Gothic" panose="020B0502020202020204" pitchFamily="34" charset="0"/>
                        </a:rPr>
                        <a:t>with support and </a:t>
                      </a:r>
                      <a:r>
                        <a:rPr lang="en-US" sz="1000" b="1" i="0" dirty="0">
                          <a:latin typeface="Century Gothic" panose="020B0502020202020204" pitchFamily="34" charset="0"/>
                        </a:rPr>
                        <a:t>modelling</a:t>
                      </a:r>
                      <a:r>
                        <a:rPr lang="en-US" sz="1000" b="0" i="0" dirty="0">
                          <a:latin typeface="Century Gothic" panose="020B0502020202020204" pitchFamily="34" charset="0"/>
                        </a:rPr>
                        <a:t> from their teacher, and sensitive questioning that invites them to elaborate, children become comfortable using a </a:t>
                      </a:r>
                      <a:r>
                        <a:rPr lang="en-US" sz="1000" b="1" i="0" dirty="0">
                          <a:latin typeface="Century Gothic" panose="020B0502020202020204" pitchFamily="34" charset="0"/>
                        </a:rPr>
                        <a:t>rich range of vocabulary </a:t>
                      </a:r>
                      <a:r>
                        <a:rPr lang="en-US" sz="1000" b="0" i="0" dirty="0">
                          <a:latin typeface="Century Gothic" panose="020B0502020202020204" pitchFamily="34" charset="0"/>
                        </a:rPr>
                        <a:t>and </a:t>
                      </a:r>
                      <a:r>
                        <a:rPr lang="en-US" sz="1000" b="1" i="0" dirty="0">
                          <a:latin typeface="Century Gothic" panose="020B0502020202020204" pitchFamily="34" charset="0"/>
                        </a:rPr>
                        <a:t>language structures.</a:t>
                      </a:r>
                      <a:endParaRPr lang="en-US" sz="1000" b="1" i="0" dirty="0">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US" sz="240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a:latin typeface="Amatic SC" panose="00000500000000000000" pitchFamily="2" charset="-79"/>
                        <a:cs typeface="Amatic SC" panose="00000500000000000000" pitchFamily="2" charset="-79"/>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algn="ctr"/>
                      <a:endParaRPr lang="en-US" sz="240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val="2765929432"/>
                  </a:ext>
                </a:extLst>
              </a:tr>
              <a:tr h="3876281">
                <a:tc>
                  <a:txBody>
                    <a:bodyPr/>
                    <a:lstStyle/>
                    <a:p>
                      <a:pPr algn="ctr"/>
                      <a:r>
                        <a:rPr lang="en-US" sz="1200" b="1" dirty="0">
                          <a:latin typeface="Century Gothic" panose="020B0502020202020204" pitchFamily="34" charset="0"/>
                        </a:rPr>
                        <a:t>Whole EYFS Focus </a:t>
                      </a:r>
                      <a:r>
                        <a:rPr lang="en-US" sz="1200" dirty="0">
                          <a:latin typeface="Century Gothic" panose="020B0502020202020204" pitchFamily="34" charset="0"/>
                        </a:rPr>
                        <a:t>– C&amp;L is developed </a:t>
                      </a:r>
                      <a:r>
                        <a:rPr lang="en-US" sz="1000" dirty="0">
                          <a:latin typeface="Century Gothic" panose="020B0502020202020204" pitchFamily="34" charset="0"/>
                        </a:rPr>
                        <a:t>throughout the year through high quality interactions, daily group discussions, sharing circles, PSHE times,  stories, singing, speech and language interventions, Pie Corbett, EYFS productions,</a:t>
                      </a:r>
                      <a:r>
                        <a:rPr lang="en-US" sz="1000" baseline="0" dirty="0">
                          <a:latin typeface="Century Gothic" panose="020B0502020202020204" pitchFamily="34" charset="0"/>
                        </a:rPr>
                        <a:t> </a:t>
                      </a:r>
                      <a:r>
                        <a:rPr lang="en-US" sz="1000" dirty="0">
                          <a:latin typeface="Century Gothic" panose="020B0502020202020204" pitchFamily="34" charset="0"/>
                        </a:rPr>
                        <a:t>and</a:t>
                      </a:r>
                      <a:r>
                        <a:rPr lang="en-US" sz="1000" baseline="0" dirty="0">
                          <a:latin typeface="Century Gothic" panose="020B0502020202020204" pitchFamily="34" charset="0"/>
                        </a:rPr>
                        <a:t> NELI</a:t>
                      </a:r>
                      <a:endParaRPr lang="en-US" sz="1000" dirty="0">
                        <a:latin typeface="Century Gothic" panose="020B0502020202020204" pitchFamily="34" charset="0"/>
                      </a:endParaRPr>
                    </a:p>
                    <a:p>
                      <a:pPr algn="ctr"/>
                      <a:endParaRPr lang="en-US" sz="1200" b="1" dirty="0">
                        <a:latin typeface="Century Gothic" panose="020B0502020202020204" pitchFamily="34" charset="0"/>
                        <a:cs typeface="Amatic SC" panose="00000500000000000000" pitchFamily="2" charset="-79"/>
                      </a:endParaRPr>
                    </a:p>
                    <a:p>
                      <a:pPr algn="ctr"/>
                      <a:r>
                        <a:rPr lang="en-US" sz="1200" b="1" dirty="0">
                          <a:latin typeface="Century Gothic" panose="020B0502020202020204" pitchFamily="34" charset="0"/>
                          <a:cs typeface="Amatic SC" panose="00000500000000000000" pitchFamily="2" charset="-79"/>
                        </a:rPr>
                        <a:t>Daily story time using high</a:t>
                      </a:r>
                      <a:r>
                        <a:rPr lang="en-US" sz="1200" b="1" baseline="0" dirty="0">
                          <a:latin typeface="Century Gothic" panose="020B0502020202020204" pitchFamily="34" charset="0"/>
                          <a:cs typeface="Amatic SC" panose="00000500000000000000" pitchFamily="2" charset="-79"/>
                        </a:rPr>
                        <a:t> quality texts</a:t>
                      </a:r>
                      <a:r>
                        <a:rPr lang="en-US" sz="1200" b="1" dirty="0">
                          <a:latin typeface="Century Gothic" panose="020B0502020202020204" pitchFamily="34" charset="0"/>
                          <a:cs typeface="Amatic SC" panose="00000500000000000000" pitchFamily="2" charset="-79"/>
                        </a:rPr>
                        <a:t> (from the </a:t>
                      </a:r>
                      <a:r>
                        <a:rPr lang="en-US" sz="1200" b="1" dirty="0" err="1">
                          <a:latin typeface="Century Gothic" panose="020B0502020202020204" pitchFamily="34" charset="0"/>
                          <a:cs typeface="Amatic SC" panose="00000500000000000000" pitchFamily="2" charset="-79"/>
                        </a:rPr>
                        <a:t>eyfs</a:t>
                      </a:r>
                      <a:r>
                        <a:rPr lang="en-US" sz="1200" b="1" dirty="0">
                          <a:latin typeface="Century Gothic" panose="020B0502020202020204" pitchFamily="34" charset="0"/>
                          <a:cs typeface="Amatic SC" panose="00000500000000000000" pitchFamily="2" charset="-79"/>
                        </a:rPr>
                        <a:t> recommended reads list)</a:t>
                      </a:r>
                      <a:endParaRPr lang="en-GB" sz="1200" b="1" dirty="0">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2">
                  <a:txBody>
                    <a:bodyPr/>
                    <a:lstStyle/>
                    <a:p>
                      <a:pPr algn="ctr"/>
                      <a:r>
                        <a:rPr lang="en-US" sz="1000" b="1" dirty="0">
                          <a:solidFill>
                            <a:schemeClr val="tx1"/>
                          </a:solidFill>
                          <a:latin typeface="Century Gothic" panose="020B0502020202020204" pitchFamily="34" charset="0"/>
                          <a:cs typeface="Amatic SC" panose="00000500000000000000" pitchFamily="2" charset="-79"/>
                        </a:rPr>
                        <a:t>Welcome to EYFS </a:t>
                      </a:r>
                    </a:p>
                    <a:p>
                      <a:pPr algn="ctr"/>
                      <a:r>
                        <a:rPr lang="en-US" sz="1000" b="0" dirty="0">
                          <a:solidFill>
                            <a:schemeClr val="tx1"/>
                          </a:solidFill>
                          <a:latin typeface="Century Gothic" panose="020B0502020202020204" pitchFamily="34" charset="0"/>
                          <a:cs typeface="Amatic SC" panose="00000500000000000000" pitchFamily="2" charset="-79"/>
                        </a:rPr>
                        <a:t>Settling in activities </a:t>
                      </a:r>
                    </a:p>
                    <a:p>
                      <a:pPr algn="ctr"/>
                      <a:r>
                        <a:rPr lang="en-US" sz="1000" b="0" dirty="0">
                          <a:solidFill>
                            <a:schemeClr val="tx1"/>
                          </a:solidFill>
                          <a:latin typeface="Century Gothic" panose="020B0502020202020204" pitchFamily="34" charset="0"/>
                          <a:cs typeface="Amatic SC" panose="00000500000000000000" pitchFamily="2" charset="-79"/>
                        </a:rPr>
                        <a:t>Making friends </a:t>
                      </a:r>
                    </a:p>
                    <a:p>
                      <a:pPr algn="ctr"/>
                      <a:r>
                        <a:rPr lang="en-US" sz="1000" dirty="0">
                          <a:latin typeface="Century Gothic" panose="020B0502020202020204" pitchFamily="34" charset="0"/>
                        </a:rPr>
                        <a:t>Children talking about experiences that are familiar to them</a:t>
                      </a:r>
                    </a:p>
                    <a:p>
                      <a:pPr algn="ctr"/>
                      <a:r>
                        <a:rPr lang="en-US" sz="1000" b="0" dirty="0">
                          <a:solidFill>
                            <a:schemeClr val="tx1"/>
                          </a:solidFill>
                          <a:latin typeface="Century Gothic" panose="020B0502020202020204" pitchFamily="34" charset="0"/>
                          <a:cs typeface="Amatic SC" panose="00000500000000000000" pitchFamily="2" charset="-79"/>
                        </a:rPr>
                        <a:t>What are your passions / goals / dreams? </a:t>
                      </a:r>
                    </a:p>
                    <a:p>
                      <a:pPr algn="ctr"/>
                      <a:r>
                        <a:rPr lang="en-US" sz="1000" b="0" dirty="0">
                          <a:solidFill>
                            <a:schemeClr val="tx1"/>
                          </a:solidFill>
                          <a:latin typeface="Century Gothic" panose="020B0502020202020204" pitchFamily="34" charset="0"/>
                          <a:cs typeface="Amatic SC" panose="00000500000000000000" pitchFamily="2" charset="-79"/>
                        </a:rPr>
                        <a:t>About family routines</a:t>
                      </a:r>
                      <a:r>
                        <a:rPr lang="en-US" sz="1000" b="0" baseline="0" dirty="0">
                          <a:solidFill>
                            <a:schemeClr val="tx1"/>
                          </a:solidFill>
                          <a:latin typeface="Century Gothic" panose="020B0502020202020204" pitchFamily="34" charset="0"/>
                          <a:cs typeface="Amatic SC" panose="00000500000000000000" pitchFamily="2" charset="-79"/>
                        </a:rPr>
                        <a:t> and special </a:t>
                      </a:r>
                      <a:r>
                        <a:rPr lang="en-GB" sz="1000" b="0" baseline="0" dirty="0">
                          <a:solidFill>
                            <a:schemeClr val="tx1"/>
                          </a:solidFill>
                          <a:latin typeface="Century Gothic" panose="020B0502020202020204" pitchFamily="34" charset="0"/>
                          <a:cs typeface="Amatic SC" panose="00000500000000000000" pitchFamily="2" charset="-79"/>
                        </a:rPr>
                        <a:t>occasions</a:t>
                      </a:r>
                    </a:p>
                    <a:p>
                      <a:pPr algn="ctr"/>
                      <a:r>
                        <a:rPr lang="en-GB" sz="1000" b="0" baseline="0" dirty="0">
                          <a:solidFill>
                            <a:schemeClr val="tx1"/>
                          </a:solidFill>
                          <a:effectLst/>
                          <a:latin typeface="Century Gothic" panose="020B0502020202020204" pitchFamily="34" charset="0"/>
                          <a:ea typeface="Calibri" panose="020F0502020204030204" pitchFamily="34" charset="0"/>
                          <a:cs typeface="Amatic SC" panose="00000500000000000000" pitchFamily="2" charset="-79"/>
                        </a:rPr>
                        <a:t>Show an </a:t>
                      </a:r>
                      <a:r>
                        <a:rPr lang="en-GB" sz="1000" dirty="0">
                          <a:effectLst/>
                          <a:latin typeface="Century Gothic" panose="020B0502020202020204" pitchFamily="34" charset="0"/>
                          <a:ea typeface="Calibri" panose="020F0502020204030204" pitchFamily="34" charset="0"/>
                          <a:cs typeface="Times New Roman" panose="02020603050405020304" pitchFamily="18" charset="0"/>
                        </a:rPr>
                        <a:t>interest in the lives of other people</a:t>
                      </a:r>
                    </a:p>
                    <a:p>
                      <a:pPr algn="ctr"/>
                      <a:r>
                        <a:rPr lang="en-GB" sz="1000" dirty="0">
                          <a:effectLst/>
                          <a:latin typeface="Century Gothic" panose="020B0502020202020204" pitchFamily="34" charset="0"/>
                          <a:ea typeface="Calibri" panose="020F0502020204030204" pitchFamily="34" charset="0"/>
                          <a:cs typeface="Times New Roman" panose="02020603050405020304" pitchFamily="18" charset="0"/>
                        </a:rPr>
                        <a:t>Follow instructions (settling in, putting my</a:t>
                      </a:r>
                      <a:r>
                        <a:rPr lang="en-GB" sz="1000" baseline="0" dirty="0">
                          <a:effectLst/>
                          <a:latin typeface="Century Gothic" panose="020B0502020202020204" pitchFamily="34" charset="0"/>
                          <a:ea typeface="Calibri" panose="020F0502020204030204" pitchFamily="34" charset="0"/>
                          <a:cs typeface="Times New Roman" panose="02020603050405020304" pitchFamily="18" charset="0"/>
                        </a:rPr>
                        <a:t> things away)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aseline="0" dirty="0">
                          <a:effectLst/>
                          <a:latin typeface="Century Gothic" panose="020B0502020202020204" pitchFamily="34" charset="0"/>
                          <a:ea typeface="Calibri" panose="020F0502020204030204" pitchFamily="34" charset="0"/>
                          <a:cs typeface="Times New Roman" panose="02020603050405020304" pitchFamily="18" charset="0"/>
                        </a:rPr>
                        <a:t>Snack and Chat</a:t>
                      </a:r>
                      <a:endParaRPr lang="en-GB" sz="10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r>
                        <a:rPr lang="en-GB" sz="1000" dirty="0">
                          <a:effectLst/>
                          <a:latin typeface="Century Gothic" panose="020B0502020202020204" pitchFamily="34" charset="0"/>
                          <a:ea typeface="Calibri" panose="020F0502020204030204" pitchFamily="34" charset="0"/>
                          <a:cs typeface="Times New Roman" panose="02020603050405020304" pitchFamily="18" charset="0"/>
                        </a:rPr>
                        <a:t>Develop vocabulary: Word of the week</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aseline="0" dirty="0" err="1">
                          <a:effectLst/>
                          <a:latin typeface="Century Gothic" panose="020B0502020202020204" pitchFamily="34" charset="0"/>
                          <a:ea typeface="Calibri" panose="020F0502020204030204" pitchFamily="34" charset="0"/>
                          <a:cs typeface="Times New Roman" panose="02020603050405020304" pitchFamily="18" charset="0"/>
                        </a:rPr>
                        <a:t>Welcomm</a:t>
                      </a:r>
                      <a:r>
                        <a:rPr lang="en-GB" sz="1000" baseline="0" dirty="0">
                          <a:effectLst/>
                          <a:latin typeface="Century Gothic" panose="020B0502020202020204" pitchFamily="34" charset="0"/>
                          <a:ea typeface="Calibri" panose="020F0502020204030204" pitchFamily="34" charset="0"/>
                          <a:cs typeface="Times New Roman" panose="02020603050405020304" pitchFamily="18" charset="0"/>
                        </a:rPr>
                        <a:t> Focus</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1000" baseline="0" dirty="0">
                        <a:effectLst/>
                        <a:latin typeface="Century Gothic" panose="020B050202020202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algn="ctr"/>
                      <a:r>
                        <a:rPr lang="en-US" sz="1000" b="1" dirty="0">
                          <a:solidFill>
                            <a:schemeClr val="tx1"/>
                          </a:solidFill>
                          <a:latin typeface="Century Gothic" panose="020B0502020202020204" pitchFamily="34" charset="0"/>
                          <a:cs typeface="Amatic SC" panose="00000500000000000000" pitchFamily="2" charset="-79"/>
                        </a:rPr>
                        <a:t>Tell me a story! </a:t>
                      </a:r>
                      <a:r>
                        <a:rPr lang="en-US" sz="1000" b="0" dirty="0">
                          <a:solidFill>
                            <a:schemeClr val="tx1"/>
                          </a:solidFill>
                          <a:latin typeface="Century Gothic" panose="020B0502020202020204" pitchFamily="34" charset="0"/>
                          <a:cs typeface="Amatic SC" panose="00000500000000000000" pitchFamily="2" charset="-79"/>
                        </a:rPr>
                        <a:t>Discovering Passions </a:t>
                      </a:r>
                    </a:p>
                    <a:p>
                      <a:pPr algn="ctr"/>
                      <a:r>
                        <a:rPr lang="en-US" sz="1000" b="0" dirty="0">
                          <a:solidFill>
                            <a:schemeClr val="tx1"/>
                          </a:solidFill>
                          <a:latin typeface="Century Gothic" panose="020B0502020202020204" pitchFamily="34" charset="0"/>
                          <a:cs typeface="Amatic SC" panose="00000500000000000000" pitchFamily="2" charset="-79"/>
                        </a:rPr>
                        <a:t>Tell me a story - retelling stories: talk for writing</a:t>
                      </a:r>
                    </a:p>
                    <a:p>
                      <a:pPr algn="ctr"/>
                      <a:r>
                        <a:rPr lang="en-US" sz="1000" b="0" dirty="0">
                          <a:solidFill>
                            <a:schemeClr val="tx1"/>
                          </a:solidFill>
                          <a:latin typeface="Century Gothic" panose="020B0502020202020204" pitchFamily="34" charset="0"/>
                          <a:cs typeface="Amatic SC" panose="00000500000000000000" pitchFamily="2" charset="-79"/>
                        </a:rPr>
                        <a:t>Story language </a:t>
                      </a:r>
                    </a:p>
                    <a:p>
                      <a:pPr algn="ctr"/>
                      <a:r>
                        <a:rPr lang="en-US" sz="1000" b="0" dirty="0">
                          <a:solidFill>
                            <a:schemeClr val="tx1"/>
                          </a:solidFill>
                          <a:latin typeface="Century Gothic" panose="020B0502020202020204" pitchFamily="34" charset="0"/>
                          <a:cs typeface="Amatic SC" panose="00000500000000000000" pitchFamily="2" charset="-79"/>
                        </a:rPr>
                        <a:t>Listening and responding to stories</a:t>
                      </a:r>
                    </a:p>
                    <a:p>
                      <a:pPr algn="ctr"/>
                      <a:r>
                        <a:rPr lang="en-US" sz="1000" b="0" dirty="0">
                          <a:solidFill>
                            <a:schemeClr val="tx1"/>
                          </a:solidFill>
                          <a:latin typeface="Century Gothic" panose="020B0502020202020204" pitchFamily="34" charset="0"/>
                          <a:cs typeface="Amatic SC" panose="00000500000000000000" pitchFamily="2" charset="-79"/>
                        </a:rPr>
                        <a:t>Following instructions  </a:t>
                      </a:r>
                    </a:p>
                    <a:p>
                      <a:pPr algn="ctr"/>
                      <a:r>
                        <a:rPr lang="en-US" sz="1000" b="0" dirty="0">
                          <a:solidFill>
                            <a:schemeClr val="tx1"/>
                          </a:solidFill>
                          <a:latin typeface="Century Gothic" panose="020B0502020202020204" pitchFamily="34" charset="0"/>
                          <a:cs typeface="Amatic SC" panose="00000500000000000000" pitchFamily="2" charset="-79"/>
                        </a:rPr>
                        <a:t>Takes part in discussion </a:t>
                      </a:r>
                    </a:p>
                    <a:p>
                      <a:pPr algn="ctr"/>
                      <a:r>
                        <a:rPr lang="en-US" sz="1000" dirty="0">
                          <a:latin typeface="Century Gothic" panose="020B0502020202020204" pitchFamily="34" charset="0"/>
                        </a:rPr>
                        <a:t>Understand how to listen carefully and why listening is important.</a:t>
                      </a:r>
                    </a:p>
                    <a:p>
                      <a:pPr algn="ctr"/>
                      <a:r>
                        <a:rPr lang="en-US" sz="1000" dirty="0">
                          <a:latin typeface="Century Gothic" panose="020B0502020202020204" pitchFamily="34" charset="0"/>
                        </a:rPr>
                        <a:t>Choose books that will develop their vocabulary.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Century Gothic" panose="020B0502020202020204" pitchFamily="34" charset="0"/>
                          <a:cs typeface="Amatic SC" panose="00000500000000000000" pitchFamily="2" charset="-79"/>
                        </a:rPr>
                        <a:t>Snack and Chat</a:t>
                      </a:r>
                      <a:endParaRPr lang="en-GB" sz="1000" b="0" dirty="0">
                        <a:solidFill>
                          <a:schemeClr val="tx1"/>
                        </a:solidFill>
                        <a:latin typeface="Century Gothic" panose="020B0502020202020204" pitchFamily="34" charset="0"/>
                        <a:cs typeface="Amatic SC" panose="00000500000000000000" pitchFamily="2" charset="-79"/>
                      </a:endParaRPr>
                    </a:p>
                    <a:p>
                      <a:pPr algn="ctr"/>
                      <a:r>
                        <a:rPr lang="en-GB" sz="1000" dirty="0">
                          <a:effectLst/>
                          <a:latin typeface="Century Gothic" panose="020B0502020202020204" pitchFamily="34" charset="0"/>
                          <a:ea typeface="Calibri" panose="020F0502020204030204" pitchFamily="34" charset="0"/>
                          <a:cs typeface="Times New Roman" panose="02020603050405020304" pitchFamily="18" charset="0"/>
                        </a:rPr>
                        <a:t>Develop vocabulary: Word of the week</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aseline="0" dirty="0" err="1">
                          <a:effectLst/>
                          <a:latin typeface="Century Gothic" panose="020B0502020202020204" pitchFamily="34" charset="0"/>
                          <a:ea typeface="Calibri" panose="020F0502020204030204" pitchFamily="34" charset="0"/>
                          <a:cs typeface="Times New Roman" panose="02020603050405020304" pitchFamily="18" charset="0"/>
                        </a:rPr>
                        <a:t>Welcomm</a:t>
                      </a:r>
                      <a:r>
                        <a:rPr lang="en-GB" sz="1000" baseline="0" dirty="0">
                          <a:effectLst/>
                          <a:latin typeface="Century Gothic" panose="020B0502020202020204" pitchFamily="34" charset="0"/>
                          <a:ea typeface="Calibri" panose="020F0502020204030204" pitchFamily="34" charset="0"/>
                          <a:cs typeface="Times New Roman" panose="02020603050405020304" pitchFamily="18" charset="0"/>
                        </a:rPr>
                        <a:t> Focus</a:t>
                      </a:r>
                    </a:p>
                    <a:p>
                      <a:pPr algn="ctr"/>
                      <a:endParaRPr lang="en-GB" sz="1000" b="0" dirty="0">
                        <a:solidFill>
                          <a:schemeClr val="tx1"/>
                        </a:solidFill>
                        <a:latin typeface="Century Gothic" panose="020B0502020202020204" pitchFamily="34" charset="0"/>
                        <a:cs typeface="Amatic SC" panose="00000500000000000000" pitchFamily="2" charset="-79"/>
                      </a:endParaRPr>
                    </a:p>
                    <a:p>
                      <a:pPr algn="ctr"/>
                      <a:endParaRPr lang="en-GB" sz="1000" b="1" dirty="0">
                        <a:solidFill>
                          <a:schemeClr val="bg1">
                            <a:lumMod val="50000"/>
                          </a:schemeClr>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1000" b="1" dirty="0">
                          <a:solidFill>
                            <a:schemeClr val="tx1"/>
                          </a:solidFill>
                          <a:latin typeface="Century Gothic" panose="020B0502020202020204" pitchFamily="34" charset="0"/>
                          <a:cs typeface="Amatic SC" panose="00000500000000000000" pitchFamily="2" charset="-79"/>
                        </a:rPr>
                        <a:t>Tell me why! </a:t>
                      </a:r>
                    </a:p>
                    <a:p>
                      <a:pPr algn="ctr"/>
                      <a:r>
                        <a:rPr lang="en-US" sz="1000" b="0" dirty="0">
                          <a:solidFill>
                            <a:schemeClr val="tx1"/>
                          </a:solidFill>
                          <a:latin typeface="Century Gothic" panose="020B0502020202020204" pitchFamily="34" charset="0"/>
                          <a:cs typeface="Amatic SC" panose="00000500000000000000" pitchFamily="2" charset="-79"/>
                        </a:rPr>
                        <a:t>Using language well </a:t>
                      </a:r>
                    </a:p>
                    <a:p>
                      <a:pPr algn="ctr"/>
                      <a:r>
                        <a:rPr lang="en-US" sz="1000" b="0" dirty="0">
                          <a:solidFill>
                            <a:schemeClr val="tx1"/>
                          </a:solidFill>
                          <a:latin typeface="Century Gothic" panose="020B0502020202020204" pitchFamily="34" charset="0"/>
                          <a:cs typeface="Amatic SC" panose="00000500000000000000" pitchFamily="2" charset="-79"/>
                        </a:rPr>
                        <a:t>Ask’s how and why questions…</a:t>
                      </a:r>
                    </a:p>
                    <a:p>
                      <a:pPr algn="ctr"/>
                      <a:r>
                        <a:rPr lang="en-US" sz="1000" b="0" dirty="0">
                          <a:solidFill>
                            <a:schemeClr val="tx1"/>
                          </a:solidFill>
                          <a:latin typeface="Century Gothic" panose="020B0502020202020204" pitchFamily="34" charset="0"/>
                          <a:cs typeface="Amatic SC" panose="00000500000000000000" pitchFamily="2" charset="-79"/>
                        </a:rPr>
                        <a:t>Retell a story with story language </a:t>
                      </a:r>
                    </a:p>
                    <a:p>
                      <a:pPr algn="ctr"/>
                      <a:r>
                        <a:rPr lang="en-US" sz="1000" b="0" dirty="0">
                          <a:solidFill>
                            <a:schemeClr val="tx1"/>
                          </a:solidFill>
                          <a:latin typeface="Century Gothic" panose="020B0502020202020204" pitchFamily="34" charset="0"/>
                          <a:cs typeface="Amatic SC" panose="00000500000000000000" pitchFamily="2" charset="-79"/>
                        </a:rPr>
                        <a:t>Remember key points from a story</a:t>
                      </a:r>
                    </a:p>
                    <a:p>
                      <a:pPr algn="ctr"/>
                      <a:r>
                        <a:rPr lang="en-US" sz="1000" dirty="0">
                          <a:latin typeface="Century Gothic" panose="020B0502020202020204" pitchFamily="34" charset="0"/>
                        </a:rPr>
                        <a:t>Ask questions to find out more and to check they understand what has been said to them.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Century Gothic" panose="020B0502020202020204" pitchFamily="34" charset="0"/>
                          <a:ea typeface="+mn-ea"/>
                          <a:cs typeface="+mn-cs"/>
                        </a:rPr>
                        <a:t>I can describe events (Chinese New Year)</a:t>
                      </a:r>
                      <a:endParaRPr lang="en-US" sz="1000" dirty="0">
                        <a:latin typeface="Century Gothic" panose="020B0502020202020204" pitchFamily="34" charset="0"/>
                      </a:endParaRPr>
                    </a:p>
                    <a:p>
                      <a:pPr algn="ctr"/>
                      <a:r>
                        <a:rPr lang="en-US" sz="1000" dirty="0">
                          <a:latin typeface="Century Gothic" panose="020B0502020202020204" pitchFamily="34" charset="0"/>
                        </a:rPr>
                        <a:t>Listen to and talk about stories to build familiarity and understanding. </a:t>
                      </a:r>
                    </a:p>
                    <a:p>
                      <a:pPr algn="ctr"/>
                      <a:r>
                        <a:rPr lang="en-US" sz="1000" dirty="0">
                          <a:latin typeface="Century Gothic" panose="020B0502020202020204" pitchFamily="34" charset="0"/>
                        </a:rPr>
                        <a:t>Learn rhymes, poems and songs.</a:t>
                      </a:r>
                    </a:p>
                    <a:p>
                      <a:pPr algn="ctr"/>
                      <a:r>
                        <a:rPr lang="en-US" sz="1000" b="0" dirty="0">
                          <a:solidFill>
                            <a:schemeClr val="tx1"/>
                          </a:solidFill>
                          <a:latin typeface="Century Gothic" panose="020B0502020202020204" pitchFamily="34" charset="0"/>
                          <a:cs typeface="Amatic SC" panose="00000500000000000000" pitchFamily="2" charset="-79"/>
                        </a:rPr>
                        <a:t>Talking Table</a:t>
                      </a:r>
                    </a:p>
                    <a:p>
                      <a:pPr algn="ctr"/>
                      <a:r>
                        <a:rPr lang="en-US" sz="1000" b="0" dirty="0">
                          <a:solidFill>
                            <a:schemeClr val="tx1"/>
                          </a:solidFill>
                          <a:latin typeface="Century Gothic" panose="020B0502020202020204" pitchFamily="34" charset="0"/>
                          <a:cs typeface="Amatic SC" panose="00000500000000000000" pitchFamily="2" charset="-79"/>
                        </a:rPr>
                        <a:t>Snack and Chat – With KS1 outside</a:t>
                      </a:r>
                    </a:p>
                    <a:p>
                      <a:pPr algn="ctr"/>
                      <a:r>
                        <a:rPr lang="en-GB" sz="1000" dirty="0">
                          <a:effectLst/>
                          <a:latin typeface="Century Gothic" panose="020B0502020202020204" pitchFamily="34" charset="0"/>
                          <a:ea typeface="Calibri" panose="020F0502020204030204" pitchFamily="34" charset="0"/>
                          <a:cs typeface="Times New Roman" panose="02020603050405020304" pitchFamily="18" charset="0"/>
                        </a:rPr>
                        <a:t>Develop vocabulary: Word of the week</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aseline="0" dirty="0" err="1">
                          <a:effectLst/>
                          <a:latin typeface="Century Gothic" panose="020B0502020202020204" pitchFamily="34" charset="0"/>
                          <a:ea typeface="Calibri" panose="020F0502020204030204" pitchFamily="34" charset="0"/>
                          <a:cs typeface="Times New Roman" panose="02020603050405020304" pitchFamily="18" charset="0"/>
                        </a:rPr>
                        <a:t>Welcomm</a:t>
                      </a:r>
                      <a:r>
                        <a:rPr lang="en-GB" sz="1000" baseline="0" dirty="0">
                          <a:effectLst/>
                          <a:latin typeface="Century Gothic" panose="020B0502020202020204" pitchFamily="34" charset="0"/>
                          <a:ea typeface="Calibri" panose="020F0502020204030204" pitchFamily="34" charset="0"/>
                          <a:cs typeface="Times New Roman" panose="02020603050405020304" pitchFamily="18" charset="0"/>
                        </a:rPr>
                        <a:t> Focus</a:t>
                      </a:r>
                    </a:p>
                    <a:p>
                      <a:pPr algn="ctr"/>
                      <a:endParaRPr lang="en-US" sz="1000" b="0" dirty="0">
                        <a:solidFill>
                          <a:schemeClr val="tx1"/>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10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GB" sz="1000" b="1" kern="1200" dirty="0">
                          <a:solidFill>
                            <a:schemeClr val="dk1"/>
                          </a:solidFill>
                          <a:effectLst/>
                          <a:latin typeface="Century Gothic" panose="020B0502020202020204" pitchFamily="34" charset="0"/>
                          <a:ea typeface="+mn-ea"/>
                          <a:cs typeface="+mn-cs"/>
                        </a:rPr>
                        <a:t>Explain to me!</a:t>
                      </a:r>
                      <a:endParaRPr lang="en-GB" sz="1000" kern="1200" dirty="0">
                        <a:solidFill>
                          <a:schemeClr val="dk1"/>
                        </a:solidFill>
                        <a:effectLst/>
                        <a:latin typeface="Century Gothic" panose="020B0502020202020204" pitchFamily="34" charset="0"/>
                        <a:ea typeface="+mn-ea"/>
                        <a:cs typeface="+mn-cs"/>
                      </a:endParaRPr>
                    </a:p>
                    <a:p>
                      <a:pPr algn="ctr"/>
                      <a:r>
                        <a:rPr lang="en-GB" sz="1000" kern="1200" dirty="0">
                          <a:solidFill>
                            <a:schemeClr val="dk1"/>
                          </a:solidFill>
                          <a:effectLst/>
                          <a:latin typeface="Century Gothic" panose="020B0502020202020204" pitchFamily="34" charset="0"/>
                          <a:ea typeface="+mn-ea"/>
                          <a:cs typeface="+mn-cs"/>
                        </a:rPr>
                        <a:t>Reciting poems and songs</a:t>
                      </a:r>
                    </a:p>
                    <a:p>
                      <a:pPr algn="ctr"/>
                      <a:r>
                        <a:rPr lang="en-GB" sz="1000" kern="1200" dirty="0">
                          <a:solidFill>
                            <a:schemeClr val="dk1"/>
                          </a:solidFill>
                          <a:effectLst/>
                          <a:latin typeface="Century Gothic" panose="020B0502020202020204" pitchFamily="34" charset="0"/>
                          <a:ea typeface="+mn-ea"/>
                          <a:cs typeface="+mn-cs"/>
                        </a:rPr>
                        <a:t>I can learn and recite, poems and songs: Rhyme of the week</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Century Gothic" panose="020B0502020202020204" pitchFamily="34" charset="0"/>
                          <a:cs typeface="Amatic SC" panose="00000500000000000000" pitchFamily="2" charset="-79"/>
                        </a:rPr>
                        <a:t>Tell me a story - retelling stories: talk for writing</a:t>
                      </a:r>
                      <a:endParaRPr lang="en-GB" sz="1000" kern="1200" dirty="0">
                        <a:solidFill>
                          <a:schemeClr val="dk1"/>
                        </a:solidFill>
                        <a:effectLst/>
                        <a:latin typeface="Century Gothic" panose="020B0502020202020204" pitchFamily="34" charset="0"/>
                        <a:ea typeface="+mn-ea"/>
                        <a:cs typeface="+mn-cs"/>
                      </a:endParaRPr>
                    </a:p>
                    <a:p>
                      <a:pPr algn="ctr"/>
                      <a:r>
                        <a:rPr lang="en-GB" sz="1000" kern="1200" dirty="0">
                          <a:solidFill>
                            <a:schemeClr val="dk1"/>
                          </a:solidFill>
                          <a:effectLst/>
                          <a:latin typeface="Century Gothic" panose="020B0502020202020204" pitchFamily="34" charset="0"/>
                          <a:ea typeface="+mn-ea"/>
                          <a:cs typeface="+mn-cs"/>
                        </a:rPr>
                        <a:t>Articulate a life cycle </a:t>
                      </a:r>
                    </a:p>
                    <a:p>
                      <a:pPr algn="ctr"/>
                      <a:r>
                        <a:rPr lang="en-GB" sz="1000" kern="1200" dirty="0">
                          <a:solidFill>
                            <a:schemeClr val="dk1"/>
                          </a:solidFill>
                          <a:effectLst/>
                          <a:latin typeface="Century Gothic" panose="020B0502020202020204" pitchFamily="34" charset="0"/>
                          <a:ea typeface="+mn-ea"/>
                          <a:cs typeface="+mn-cs"/>
                        </a:rPr>
                        <a:t>I can listen to and engage in and talk about</a:t>
                      </a:r>
                      <a:r>
                        <a:rPr lang="en-GB" sz="1000" kern="1200" baseline="0" dirty="0">
                          <a:solidFill>
                            <a:schemeClr val="dk1"/>
                          </a:solidFill>
                          <a:effectLst/>
                          <a:latin typeface="Century Gothic" panose="020B0502020202020204" pitchFamily="34" charset="0"/>
                          <a:ea typeface="+mn-ea"/>
                          <a:cs typeface="+mn-cs"/>
                        </a:rPr>
                        <a:t> selected non-fiction</a:t>
                      </a:r>
                    </a:p>
                    <a:p>
                      <a:pPr algn="ctr"/>
                      <a:r>
                        <a:rPr lang="en-GB" sz="1000" kern="1200" baseline="0" dirty="0">
                          <a:solidFill>
                            <a:schemeClr val="dk1"/>
                          </a:solidFill>
                          <a:effectLst/>
                          <a:latin typeface="Century Gothic" panose="020B0502020202020204" pitchFamily="34" charset="0"/>
                          <a:ea typeface="+mn-ea"/>
                          <a:cs typeface="+mn-cs"/>
                        </a:rPr>
                        <a:t>I can articulate my ideas and thoughts into well-formed sentences</a:t>
                      </a:r>
                      <a:endParaRPr lang="en-GB" sz="1000" kern="1200" dirty="0">
                        <a:solidFill>
                          <a:schemeClr val="dk1"/>
                        </a:solidFill>
                        <a:effectLst/>
                        <a:latin typeface="Century Gothic" panose="020B0502020202020204" pitchFamily="34" charset="0"/>
                        <a:ea typeface="+mn-ea"/>
                        <a:cs typeface="+mn-cs"/>
                      </a:endParaRPr>
                    </a:p>
                    <a:p>
                      <a:pPr algn="ctr">
                        <a:lnSpc>
                          <a:spcPct val="100000"/>
                        </a:lnSpc>
                        <a:spcAft>
                          <a:spcPts val="1000"/>
                        </a:spcAft>
                      </a:pPr>
                      <a:r>
                        <a:rPr lang="en-GB" sz="1000" dirty="0">
                          <a:effectLst/>
                          <a:latin typeface="Century Gothic" panose="020B0502020202020204" pitchFamily="34" charset="0"/>
                          <a:ea typeface="Calibri" panose="020F0502020204030204" pitchFamily="34" charset="0"/>
                          <a:cs typeface="Times New Roman" panose="02020603050405020304" pitchFamily="18" charset="0"/>
                        </a:rPr>
                        <a:t>I ask questions to find out more</a:t>
                      </a:r>
                    </a:p>
                    <a:p>
                      <a:pPr algn="ctr"/>
                      <a:r>
                        <a:rPr lang="en-US" sz="1000" b="0" dirty="0">
                          <a:solidFill>
                            <a:schemeClr val="tx1"/>
                          </a:solidFill>
                          <a:latin typeface="Century Gothic" panose="020B0502020202020204" pitchFamily="34" charset="0"/>
                          <a:cs typeface="Amatic SC" panose="00000500000000000000" pitchFamily="2" charset="-79"/>
                        </a:rPr>
                        <a:t>Talking Table</a:t>
                      </a:r>
                    </a:p>
                    <a:p>
                      <a:pPr algn="ctr"/>
                      <a:r>
                        <a:rPr lang="en-US" sz="1000" b="0" dirty="0">
                          <a:solidFill>
                            <a:schemeClr val="tx1"/>
                          </a:solidFill>
                          <a:latin typeface="Century Gothic" panose="020B0502020202020204" pitchFamily="34" charset="0"/>
                          <a:cs typeface="Amatic SC" panose="00000500000000000000" pitchFamily="2" charset="-79"/>
                        </a:rPr>
                        <a:t>Snack and Chat – With KS1 outside</a:t>
                      </a:r>
                    </a:p>
                    <a:p>
                      <a:pPr algn="ctr"/>
                      <a:r>
                        <a:rPr lang="en-GB" sz="1000" dirty="0">
                          <a:effectLst/>
                          <a:latin typeface="Century Gothic" panose="020B0502020202020204" pitchFamily="34" charset="0"/>
                          <a:ea typeface="Calibri" panose="020F0502020204030204" pitchFamily="34" charset="0"/>
                          <a:cs typeface="Times New Roman" panose="02020603050405020304" pitchFamily="18" charset="0"/>
                        </a:rPr>
                        <a:t>Develop vocabulary: Word of the week</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aseline="0" dirty="0" err="1">
                          <a:effectLst/>
                          <a:latin typeface="Century Gothic" panose="020B0502020202020204" pitchFamily="34" charset="0"/>
                          <a:ea typeface="Calibri" panose="020F0502020204030204" pitchFamily="34" charset="0"/>
                          <a:cs typeface="Times New Roman" panose="02020603050405020304" pitchFamily="18" charset="0"/>
                        </a:rPr>
                        <a:t>Welcomm</a:t>
                      </a:r>
                      <a:r>
                        <a:rPr lang="en-GB" sz="1000" baseline="0" dirty="0">
                          <a:effectLst/>
                          <a:latin typeface="Century Gothic" panose="020B0502020202020204" pitchFamily="34" charset="0"/>
                          <a:ea typeface="Calibri" panose="020F0502020204030204" pitchFamily="34" charset="0"/>
                          <a:cs typeface="Times New Roman" panose="02020603050405020304" pitchFamily="18" charset="0"/>
                        </a:rPr>
                        <a:t> Focus</a:t>
                      </a:r>
                    </a:p>
                    <a:p>
                      <a:pPr algn="ctr">
                        <a:lnSpc>
                          <a:spcPct val="115000"/>
                        </a:lnSpc>
                        <a:spcAft>
                          <a:spcPts val="1000"/>
                        </a:spcAft>
                      </a:pPr>
                      <a:endParaRPr lang="en-GB" sz="1000" dirty="0">
                        <a:effectLst/>
                        <a:latin typeface="Century Gothic" panose="020B050202020202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110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GB" sz="1000" b="1" kern="1200" dirty="0">
                          <a:solidFill>
                            <a:schemeClr val="dk1"/>
                          </a:solidFill>
                          <a:effectLst/>
                          <a:latin typeface="Century Gothic" panose="020B0502020202020204" pitchFamily="34" charset="0"/>
                          <a:ea typeface="+mn-ea"/>
                          <a:cs typeface="+mn-cs"/>
                        </a:rPr>
                        <a:t>Can</a:t>
                      </a:r>
                      <a:r>
                        <a:rPr lang="en-GB" sz="1000" b="1" kern="1200" baseline="0" dirty="0">
                          <a:solidFill>
                            <a:schemeClr val="dk1"/>
                          </a:solidFill>
                          <a:effectLst/>
                          <a:latin typeface="Century Gothic" panose="020B0502020202020204" pitchFamily="34" charset="0"/>
                          <a:ea typeface="+mn-ea"/>
                          <a:cs typeface="+mn-cs"/>
                        </a:rPr>
                        <a:t> you recount an event?</a:t>
                      </a:r>
                      <a:endParaRPr lang="en-GB" sz="1000" b="1" kern="1200" dirty="0">
                        <a:solidFill>
                          <a:schemeClr val="dk1"/>
                        </a:solidFill>
                        <a:effectLst/>
                        <a:latin typeface="Century Gothic" panose="020B0502020202020204" pitchFamily="34" charset="0"/>
                        <a:ea typeface="+mn-ea"/>
                        <a:cs typeface="+mn-cs"/>
                      </a:endParaRPr>
                    </a:p>
                    <a:p>
                      <a:pPr algn="ctr"/>
                      <a:r>
                        <a:rPr lang="en-GB" sz="1000" kern="1200" dirty="0">
                          <a:solidFill>
                            <a:schemeClr val="dk1"/>
                          </a:solidFill>
                          <a:effectLst/>
                          <a:latin typeface="Century Gothic" panose="020B0502020202020204" pitchFamily="34" charset="0"/>
                          <a:ea typeface="+mn-ea"/>
                          <a:cs typeface="+mn-cs"/>
                        </a:rPr>
                        <a:t>I can learn and recite, poems and songs: Rhyme of the week</a:t>
                      </a:r>
                    </a:p>
                    <a:p>
                      <a:pPr algn="ctr"/>
                      <a:r>
                        <a:rPr lang="en-GB" sz="1000" kern="1200" dirty="0">
                          <a:solidFill>
                            <a:schemeClr val="dk1"/>
                          </a:solidFill>
                          <a:effectLst/>
                          <a:latin typeface="Century Gothic" panose="020B0502020202020204" pitchFamily="34" charset="0"/>
                          <a:ea typeface="+mn-ea"/>
                          <a:cs typeface="+mn-cs"/>
                        </a:rPr>
                        <a:t>I can listen to, engage in and talk about non-fiction </a:t>
                      </a:r>
                    </a:p>
                    <a:p>
                      <a:pPr algn="ctr"/>
                      <a:r>
                        <a:rPr lang="en-GB" sz="1000" kern="1200" dirty="0">
                          <a:solidFill>
                            <a:schemeClr val="dk1"/>
                          </a:solidFill>
                          <a:effectLst/>
                          <a:latin typeface="Century Gothic" panose="020B0502020202020204" pitchFamily="34" charset="0"/>
                          <a:ea typeface="+mn-ea"/>
                          <a:cs typeface="+mn-cs"/>
                        </a:rPr>
                        <a:t>Using the iPad to take a photograph </a:t>
                      </a:r>
                    </a:p>
                    <a:p>
                      <a:pPr algn="ctr"/>
                      <a:r>
                        <a:rPr lang="en-GB" sz="1000" kern="1200" dirty="0">
                          <a:solidFill>
                            <a:schemeClr val="dk1"/>
                          </a:solidFill>
                          <a:effectLst/>
                          <a:latin typeface="Century Gothic" panose="020B0502020202020204" pitchFamily="34" charset="0"/>
                          <a:ea typeface="+mn-ea"/>
                          <a:cs typeface="+mn-cs"/>
                        </a:rPr>
                        <a:t>I can describe</a:t>
                      </a:r>
                      <a:r>
                        <a:rPr lang="en-GB" sz="1000" kern="1200" baseline="0" dirty="0">
                          <a:solidFill>
                            <a:schemeClr val="dk1"/>
                          </a:solidFill>
                          <a:effectLst/>
                          <a:latin typeface="Century Gothic" panose="020B0502020202020204" pitchFamily="34" charset="0"/>
                          <a:ea typeface="+mn-ea"/>
                          <a:cs typeface="+mn-cs"/>
                        </a:rPr>
                        <a:t> events in some detail: farm trip, frog life cycle</a:t>
                      </a:r>
                    </a:p>
                    <a:p>
                      <a:pPr algn="ctr"/>
                      <a:r>
                        <a:rPr lang="en-US" sz="1000" b="0" dirty="0">
                          <a:solidFill>
                            <a:schemeClr val="tx1"/>
                          </a:solidFill>
                          <a:latin typeface="Century Gothic" panose="020B0502020202020204" pitchFamily="34" charset="0"/>
                          <a:cs typeface="Amatic SC" panose="00000500000000000000" pitchFamily="2" charset="-79"/>
                        </a:rPr>
                        <a:t>Talking Table</a:t>
                      </a:r>
                    </a:p>
                    <a:p>
                      <a:pPr algn="ctr"/>
                      <a:r>
                        <a:rPr lang="en-US" sz="1000" b="0" dirty="0">
                          <a:solidFill>
                            <a:schemeClr val="tx1"/>
                          </a:solidFill>
                          <a:latin typeface="Century Gothic" panose="020B0502020202020204" pitchFamily="34" charset="0"/>
                          <a:cs typeface="Amatic SC" panose="00000500000000000000" pitchFamily="2" charset="-79"/>
                        </a:rPr>
                        <a:t>Snack and Chat – With KS1 outside</a:t>
                      </a:r>
                    </a:p>
                    <a:p>
                      <a:pPr algn="ctr"/>
                      <a:r>
                        <a:rPr lang="en-GB" sz="1000" dirty="0">
                          <a:effectLst/>
                          <a:latin typeface="Century Gothic" panose="020B0502020202020204" pitchFamily="34" charset="0"/>
                          <a:ea typeface="Calibri" panose="020F0502020204030204" pitchFamily="34" charset="0"/>
                          <a:cs typeface="Times New Roman" panose="02020603050405020304" pitchFamily="18" charset="0"/>
                        </a:rPr>
                        <a:t>Develop vocabulary: Word of the week</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aseline="0" dirty="0" err="1">
                          <a:effectLst/>
                          <a:latin typeface="Century Gothic" panose="020B0502020202020204" pitchFamily="34" charset="0"/>
                          <a:ea typeface="Calibri" panose="020F0502020204030204" pitchFamily="34" charset="0"/>
                          <a:cs typeface="Times New Roman" panose="02020603050405020304" pitchFamily="18" charset="0"/>
                        </a:rPr>
                        <a:t>Welcomm</a:t>
                      </a:r>
                      <a:r>
                        <a:rPr lang="en-GB" sz="1000" baseline="0" dirty="0">
                          <a:effectLst/>
                          <a:latin typeface="Century Gothic" panose="020B0502020202020204" pitchFamily="34" charset="0"/>
                          <a:ea typeface="Calibri" panose="020F0502020204030204" pitchFamily="34" charset="0"/>
                          <a:cs typeface="Times New Roman" panose="02020603050405020304" pitchFamily="18" charset="0"/>
                        </a:rPr>
                        <a:t> Focus</a:t>
                      </a:r>
                    </a:p>
                    <a:p>
                      <a:pPr algn="ctr"/>
                      <a:endParaRPr lang="en-GB" sz="1000" kern="1200" dirty="0">
                        <a:solidFill>
                          <a:schemeClr val="dk1"/>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10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GB" sz="1000" b="1" kern="1200" dirty="0">
                          <a:solidFill>
                            <a:schemeClr val="dk1"/>
                          </a:solidFill>
                          <a:effectLst/>
                          <a:latin typeface="Century Gothic" panose="020B0502020202020204" pitchFamily="34" charset="0"/>
                          <a:ea typeface="+mn-ea"/>
                          <a:cs typeface="+mn-cs"/>
                        </a:rPr>
                        <a:t>Tell</a:t>
                      </a:r>
                      <a:r>
                        <a:rPr lang="en-GB" sz="1000" b="1" kern="1200" baseline="0" dirty="0">
                          <a:solidFill>
                            <a:schemeClr val="dk1"/>
                          </a:solidFill>
                          <a:effectLst/>
                          <a:latin typeface="Century Gothic" panose="020B0502020202020204" pitchFamily="34" charset="0"/>
                          <a:ea typeface="+mn-ea"/>
                          <a:cs typeface="+mn-cs"/>
                        </a:rPr>
                        <a:t> me about differences?</a:t>
                      </a:r>
                      <a:endParaRPr lang="en-GB" sz="1000" b="1" kern="1200" dirty="0">
                        <a:solidFill>
                          <a:schemeClr val="dk1"/>
                        </a:solidFill>
                        <a:effectLst/>
                        <a:latin typeface="Century Gothic" panose="020B0502020202020204" pitchFamily="34" charset="0"/>
                        <a:ea typeface="+mn-ea"/>
                        <a:cs typeface="+mn-cs"/>
                      </a:endParaRPr>
                    </a:p>
                    <a:p>
                      <a:pPr algn="ctr"/>
                      <a:r>
                        <a:rPr lang="en-GB" sz="1000" kern="1200" dirty="0">
                          <a:solidFill>
                            <a:schemeClr val="dk1"/>
                          </a:solidFill>
                          <a:effectLst/>
                          <a:latin typeface="Century Gothic" panose="020B0502020202020204" pitchFamily="34" charset="0"/>
                          <a:ea typeface="+mn-ea"/>
                          <a:cs typeface="+mn-cs"/>
                        </a:rPr>
                        <a:t>I can learn and recite, poems and songs: Rhyme of the week</a:t>
                      </a:r>
                    </a:p>
                    <a:p>
                      <a:pPr algn="ctr"/>
                      <a:r>
                        <a:rPr lang="en-GB" sz="1000" kern="1200" dirty="0">
                          <a:solidFill>
                            <a:schemeClr val="dk1"/>
                          </a:solidFill>
                          <a:effectLst/>
                          <a:latin typeface="Century Gothic" panose="020B0502020202020204" pitchFamily="34" charset="0"/>
                          <a:ea typeface="+mn-ea"/>
                          <a:cs typeface="+mn-cs"/>
                        </a:rPr>
                        <a:t>I can talk about</a:t>
                      </a:r>
                      <a:r>
                        <a:rPr lang="en-GB" sz="1000" kern="1200" baseline="0" dirty="0">
                          <a:solidFill>
                            <a:schemeClr val="dk1"/>
                          </a:solidFill>
                          <a:effectLst/>
                          <a:latin typeface="Century Gothic" panose="020B0502020202020204" pitchFamily="34" charset="0"/>
                          <a:ea typeface="+mn-ea"/>
                          <a:cs typeface="+mn-cs"/>
                        </a:rPr>
                        <a:t> similarities and differences between things in the past and now (</a:t>
                      </a:r>
                      <a:r>
                        <a:rPr lang="en-GB" sz="1000" kern="1200" baseline="0" dirty="0" err="1">
                          <a:solidFill>
                            <a:schemeClr val="dk1"/>
                          </a:solidFill>
                          <a:effectLst/>
                          <a:latin typeface="Century Gothic" panose="020B0502020202020204" pitchFamily="34" charset="0"/>
                          <a:ea typeface="+mn-ea"/>
                          <a:cs typeface="+mn-cs"/>
                        </a:rPr>
                        <a:t>seasides</a:t>
                      </a:r>
                      <a:r>
                        <a:rPr lang="en-GB" sz="1000" kern="1200" baseline="0" dirty="0">
                          <a:solidFill>
                            <a:schemeClr val="dk1"/>
                          </a:solidFill>
                          <a:effectLst/>
                          <a:latin typeface="Century Gothic" panose="020B0502020202020204" pitchFamily="34" charset="0"/>
                          <a:ea typeface="+mn-ea"/>
                          <a:cs typeface="+mn-cs"/>
                        </a:rPr>
                        <a:t>)</a:t>
                      </a:r>
                    </a:p>
                    <a:p>
                      <a:pPr algn="ctr"/>
                      <a:r>
                        <a:rPr lang="en-GB" sz="1000" kern="1200" baseline="0" dirty="0">
                          <a:solidFill>
                            <a:schemeClr val="dk1"/>
                          </a:solidFill>
                          <a:effectLst/>
                          <a:latin typeface="Century Gothic" panose="020B0502020202020204" pitchFamily="34" charset="0"/>
                          <a:ea typeface="+mn-ea"/>
                          <a:cs typeface="+mn-cs"/>
                        </a:rPr>
                        <a:t>I can talk about the experiences I have had at different points in the school year (end of year video)</a:t>
                      </a:r>
                    </a:p>
                    <a:p>
                      <a:pPr algn="ctr"/>
                      <a:r>
                        <a:rPr lang="en-US" sz="1000" b="0" dirty="0">
                          <a:solidFill>
                            <a:schemeClr val="tx1"/>
                          </a:solidFill>
                          <a:latin typeface="Century Gothic" panose="020B0502020202020204" pitchFamily="34" charset="0"/>
                          <a:cs typeface="Amatic SC" panose="00000500000000000000" pitchFamily="2" charset="-79"/>
                        </a:rPr>
                        <a:t>Talking Table</a:t>
                      </a:r>
                    </a:p>
                    <a:p>
                      <a:pPr algn="ctr"/>
                      <a:r>
                        <a:rPr lang="en-US" sz="1000" b="0" dirty="0">
                          <a:solidFill>
                            <a:schemeClr val="tx1"/>
                          </a:solidFill>
                          <a:latin typeface="Century Gothic" panose="020B0502020202020204" pitchFamily="34" charset="0"/>
                          <a:cs typeface="Amatic SC" panose="00000500000000000000" pitchFamily="2" charset="-79"/>
                        </a:rPr>
                        <a:t>Snack and Chat – With KS1 outside</a:t>
                      </a:r>
                    </a:p>
                    <a:p>
                      <a:pPr algn="ctr"/>
                      <a:r>
                        <a:rPr lang="en-GB" sz="1000" dirty="0">
                          <a:effectLst/>
                          <a:latin typeface="Century Gothic" panose="020B0502020202020204" pitchFamily="34" charset="0"/>
                          <a:ea typeface="Calibri" panose="020F0502020204030204" pitchFamily="34" charset="0"/>
                          <a:cs typeface="Times New Roman" panose="02020603050405020304" pitchFamily="18" charset="0"/>
                        </a:rPr>
                        <a:t>Develop vocabulary: Word of the week</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aseline="0" dirty="0" err="1">
                          <a:effectLst/>
                          <a:latin typeface="Century Gothic" panose="020B0502020202020204" pitchFamily="34" charset="0"/>
                          <a:ea typeface="Calibri" panose="020F0502020204030204" pitchFamily="34" charset="0"/>
                          <a:cs typeface="Times New Roman" panose="02020603050405020304" pitchFamily="18" charset="0"/>
                        </a:rPr>
                        <a:t>Welcomm</a:t>
                      </a:r>
                      <a:r>
                        <a:rPr lang="en-GB" sz="1000" baseline="0" dirty="0">
                          <a:effectLst/>
                          <a:latin typeface="Century Gothic" panose="020B0502020202020204" pitchFamily="34" charset="0"/>
                          <a:ea typeface="Calibri" panose="020F0502020204030204" pitchFamily="34" charset="0"/>
                          <a:cs typeface="Times New Roman" panose="02020603050405020304" pitchFamily="18" charset="0"/>
                        </a:rPr>
                        <a:t> Focus</a:t>
                      </a:r>
                    </a:p>
                    <a:p>
                      <a:pPr algn="ctr"/>
                      <a:endParaRPr lang="en-GB" sz="1000" kern="1200" dirty="0">
                        <a:solidFill>
                          <a:schemeClr val="dk1"/>
                        </a:solidFill>
                        <a:effectLst/>
                        <a:latin typeface="Century Gothic" panose="020B0502020202020204" pitchFamily="34" charset="0"/>
                        <a:ea typeface="+mn-ea"/>
                        <a:cs typeface="+mn-cs"/>
                      </a:endParaRPr>
                    </a:p>
                    <a:p>
                      <a:pPr algn="l"/>
                      <a:endParaRPr lang="en-GB" sz="1000" b="1" dirty="0">
                        <a:solidFill>
                          <a:schemeClr val="bg1">
                            <a:lumMod val="50000"/>
                          </a:schemeClr>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5" name="Picture 4">
            <a:extLst>
              <a:ext uri="{FF2B5EF4-FFF2-40B4-BE49-F238E27FC236}">
                <a16:creationId xmlns:a16="http://schemas.microsoft.com/office/drawing/2014/main" id="{4EFE265E-BBF1-47A9-AA19-08E3832AFC37}"/>
              </a:ext>
            </a:extLst>
          </p:cNvPr>
          <p:cNvPicPr>
            <a:picLocks noChangeAspect="1"/>
          </p:cNvPicPr>
          <p:nvPr/>
        </p:nvPicPr>
        <p:blipFill>
          <a:blip r:embed="rId3"/>
          <a:stretch>
            <a:fillRect/>
          </a:stretch>
        </p:blipFill>
        <p:spPr>
          <a:xfrm>
            <a:off x="721117" y="114239"/>
            <a:ext cx="681674" cy="690005"/>
          </a:xfrm>
          <a:prstGeom prst="rect">
            <a:avLst/>
          </a:prstGeom>
        </p:spPr>
      </p:pic>
    </p:spTree>
    <p:extLst>
      <p:ext uri="{BB962C8B-B14F-4D97-AF65-F5344CB8AC3E}">
        <p14:creationId xmlns:p14="http://schemas.microsoft.com/office/powerpoint/2010/main" val="4193036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Century Gothic" panose="020B0502020202020204" pitchFamily="34" charset="0"/>
                <a:cs typeface="Amatic SC" panose="00000500000000000000" pitchFamily="2" charset="-79"/>
              </a:rPr>
              <a:t>Reception Long Term Plan 23-24</a:t>
            </a:r>
            <a:endParaRPr lang="en-GB" sz="3600" b="1" dirty="0">
              <a:latin typeface="Century Gothic" panose="020B0502020202020204" pitchFamily="34" charset="0"/>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832290594"/>
              </p:ext>
            </p:extLst>
          </p:nvPr>
        </p:nvGraphicFramePr>
        <p:xfrm>
          <a:off x="187379" y="467118"/>
          <a:ext cx="11687122" cy="6603156"/>
        </p:xfrm>
        <a:graphic>
          <a:graphicData uri="http://schemas.openxmlformats.org/drawingml/2006/table">
            <a:tbl>
              <a:tblPr firstRow="1" bandRow="1">
                <a:tableStyleId>{5C22544A-7EE6-4342-B048-85BDC9FD1C3A}</a:tableStyleId>
              </a:tblPr>
              <a:tblGrid>
                <a:gridCol w="1648309">
                  <a:extLst>
                    <a:ext uri="{9D8B030D-6E8A-4147-A177-3AD203B41FA5}">
                      <a16:colId xmlns:a16="http://schemas.microsoft.com/office/drawing/2014/main" val="385991600"/>
                    </a:ext>
                  </a:extLst>
                </a:gridCol>
                <a:gridCol w="1460643">
                  <a:extLst>
                    <a:ext uri="{9D8B030D-6E8A-4147-A177-3AD203B41FA5}">
                      <a16:colId xmlns:a16="http://schemas.microsoft.com/office/drawing/2014/main" val="2865123548"/>
                    </a:ext>
                  </a:extLst>
                </a:gridCol>
                <a:gridCol w="1674058">
                  <a:extLst>
                    <a:ext uri="{9D8B030D-6E8A-4147-A177-3AD203B41FA5}">
                      <a16:colId xmlns:a16="http://schemas.microsoft.com/office/drawing/2014/main" val="872926247"/>
                    </a:ext>
                  </a:extLst>
                </a:gridCol>
                <a:gridCol w="1689696">
                  <a:extLst>
                    <a:ext uri="{9D8B030D-6E8A-4147-A177-3AD203B41FA5}">
                      <a16:colId xmlns:a16="http://schemas.microsoft.com/office/drawing/2014/main" val="1315738151"/>
                    </a:ext>
                  </a:extLst>
                </a:gridCol>
                <a:gridCol w="1723712">
                  <a:extLst>
                    <a:ext uri="{9D8B030D-6E8A-4147-A177-3AD203B41FA5}">
                      <a16:colId xmlns:a16="http://schemas.microsoft.com/office/drawing/2014/main" val="2709165749"/>
                    </a:ext>
                  </a:extLst>
                </a:gridCol>
                <a:gridCol w="1835466">
                  <a:extLst>
                    <a:ext uri="{9D8B030D-6E8A-4147-A177-3AD203B41FA5}">
                      <a16:colId xmlns:a16="http://schemas.microsoft.com/office/drawing/2014/main" val="788233820"/>
                    </a:ext>
                  </a:extLst>
                </a:gridCol>
                <a:gridCol w="1655238">
                  <a:extLst>
                    <a:ext uri="{9D8B030D-6E8A-4147-A177-3AD203B41FA5}">
                      <a16:colId xmlns:a16="http://schemas.microsoft.com/office/drawing/2014/main" val="4046203905"/>
                    </a:ext>
                  </a:extLst>
                </a:gridCol>
              </a:tblGrid>
              <a:tr h="315131">
                <a:tc>
                  <a:txBody>
                    <a:bodyPr/>
                    <a:lstStyle/>
                    <a:p>
                      <a:pPr algn="ctr"/>
                      <a:endParaRPr lang="en-GB" sz="1200"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rgbClr val="FF0000"/>
                          </a:solidFill>
                          <a:latin typeface="Century Gothic" panose="020B0502020202020204" pitchFamily="34" charset="0"/>
                          <a:cs typeface="Amatic SC" panose="00000500000000000000" pitchFamily="2" charset="-79"/>
                        </a:rPr>
                        <a:t>Autumn 1</a:t>
                      </a:r>
                      <a:endParaRPr lang="en-GB" sz="1200" dirty="0">
                        <a:solidFill>
                          <a:srgbClr val="FF000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FF0000"/>
                          </a:solidFill>
                          <a:latin typeface="Century Gothic" panose="020B0502020202020204" pitchFamily="34" charset="0"/>
                          <a:cs typeface="Amatic SC" panose="00000500000000000000" pitchFamily="2" charset="-79"/>
                        </a:rPr>
                        <a:t>Autumn 2</a:t>
                      </a:r>
                      <a:endParaRPr lang="en-GB" sz="1200">
                        <a:solidFill>
                          <a:srgbClr val="FF000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dirty="0">
                          <a:solidFill>
                            <a:srgbClr val="FFC000"/>
                          </a:solidFill>
                          <a:latin typeface="Century Gothic" panose="020B0502020202020204" pitchFamily="34" charset="0"/>
                          <a:cs typeface="Amatic SC" panose="00000500000000000000" pitchFamily="2" charset="-79"/>
                        </a:rPr>
                        <a:t>Spring 1</a:t>
                      </a:r>
                      <a:endParaRPr lang="en-GB" sz="1200" dirty="0">
                        <a:solidFill>
                          <a:srgbClr val="FFC00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200">
                          <a:solidFill>
                            <a:srgbClr val="FFC000"/>
                          </a:solidFill>
                          <a:latin typeface="Century Gothic" panose="020B0502020202020204" pitchFamily="34" charset="0"/>
                          <a:cs typeface="Amatic SC" panose="00000500000000000000" pitchFamily="2" charset="-79"/>
                        </a:rPr>
                        <a:t>Spring 2</a:t>
                      </a:r>
                      <a:endParaRPr lang="en-GB" sz="1200">
                        <a:solidFill>
                          <a:srgbClr val="FFC00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200" dirty="0">
                          <a:solidFill>
                            <a:srgbClr val="00B050"/>
                          </a:solidFill>
                          <a:latin typeface="Century Gothic" panose="020B0502020202020204" pitchFamily="34" charset="0"/>
                          <a:cs typeface="Amatic SC" panose="00000500000000000000" pitchFamily="2" charset="-79"/>
                        </a:rPr>
                        <a:t>Summer 1</a:t>
                      </a:r>
                      <a:endParaRPr lang="en-GB" sz="1200" dirty="0">
                        <a:solidFill>
                          <a:srgbClr val="00B05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200" dirty="0">
                          <a:solidFill>
                            <a:srgbClr val="00B050"/>
                          </a:solidFill>
                          <a:latin typeface="Century Gothic" panose="020B0502020202020204" pitchFamily="34" charset="0"/>
                          <a:cs typeface="Amatic SC" panose="00000500000000000000" pitchFamily="2" charset="-79"/>
                        </a:rPr>
                        <a:t>Summer 2</a:t>
                      </a:r>
                      <a:endParaRPr lang="en-GB" sz="1200" dirty="0">
                        <a:solidFill>
                          <a:srgbClr val="00B05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605766">
                <a:tc>
                  <a:txBody>
                    <a:bodyPr/>
                    <a:lstStyle/>
                    <a:p>
                      <a:pPr algn="ctr"/>
                      <a:r>
                        <a:rPr lang="en-US" sz="1200" b="1" dirty="0">
                          <a:latin typeface="Century Gothic" panose="020B0502020202020204" pitchFamily="34" charset="0"/>
                          <a:cs typeface="Amatic SC" panose="00000500000000000000" pitchFamily="2" charset="-79"/>
                        </a:rPr>
                        <a:t>General Themes </a:t>
                      </a:r>
                      <a:endParaRPr lang="en-GB" sz="1200" b="1" dirty="0">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1200" dirty="0" err="1">
                          <a:solidFill>
                            <a:srgbClr val="FF0000"/>
                          </a:solidFill>
                          <a:latin typeface="Century Gothic" panose="020B0502020202020204" pitchFamily="34" charset="0"/>
                          <a:cs typeface="Amatic SC" panose="00000500000000000000" pitchFamily="2" charset="-79"/>
                        </a:rPr>
                        <a:t>Marvellous</a:t>
                      </a:r>
                      <a:r>
                        <a:rPr lang="en-US" sz="1200" dirty="0">
                          <a:solidFill>
                            <a:srgbClr val="FF0000"/>
                          </a:solidFill>
                          <a:latin typeface="Century Gothic" panose="020B0502020202020204" pitchFamily="34" charset="0"/>
                          <a:cs typeface="Amatic SC" panose="00000500000000000000" pitchFamily="2" charset="-79"/>
                        </a:rPr>
                        <a: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latin typeface="Century Gothic" panose="020B0502020202020204" pitchFamily="34" charset="0"/>
                          <a:cs typeface="Amatic SC" panose="00000500000000000000" pitchFamily="2" charset="-79"/>
                        </a:rPr>
                        <a:t>Do you Remember when….? Lets</a:t>
                      </a:r>
                      <a:r>
                        <a:rPr lang="en-US" sz="1200" baseline="0" dirty="0">
                          <a:solidFill>
                            <a:srgbClr val="FF0000"/>
                          </a:solidFill>
                          <a:latin typeface="Century Gothic" panose="020B0502020202020204" pitchFamily="34" charset="0"/>
                          <a:cs typeface="Amatic SC" panose="00000500000000000000" pitchFamily="2" charset="-79"/>
                        </a:rPr>
                        <a:t> celebrate</a:t>
                      </a:r>
                      <a:r>
                        <a:rPr lang="en-US" sz="1200" dirty="0">
                          <a:solidFill>
                            <a:srgbClr val="FF0000"/>
                          </a:solidFill>
                          <a:latin typeface="Century Gothic" panose="020B0502020202020204" pitchFamily="34" charset="0"/>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a:solidFill>
                            <a:srgbClr val="FFC000"/>
                          </a:solidFill>
                          <a:latin typeface="Century Gothic" panose="020B0502020202020204" pitchFamily="34" charset="0"/>
                          <a:cs typeface="Amatic SC" panose="00000500000000000000" pitchFamily="2" charset="-79"/>
                        </a:rPr>
                        <a:t>How big is big?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Century Gothic" panose="020B0502020202020204" pitchFamily="34" charset="0"/>
                          <a:cs typeface="Amatic SC" panose="00000500000000000000" pitchFamily="2" charset="-79"/>
                        </a:rPr>
                        <a:t>Big adventures with Little Feet</a:t>
                      </a:r>
                    </a:p>
                    <a:p>
                      <a:pPr algn="ctr"/>
                      <a:r>
                        <a:rPr lang="en-US" sz="1200" b="1" dirty="0">
                          <a:solidFill>
                            <a:srgbClr val="FFC000"/>
                          </a:solidFill>
                          <a:latin typeface="Century Gothic" panose="020B0502020202020204" pitchFamily="34" charset="0"/>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B050"/>
                          </a:solidFill>
                          <a:latin typeface="Century Gothic" panose="020B0502020202020204" pitchFamily="34" charset="0"/>
                          <a:cs typeface="Amatic SC" panose="00000500000000000000" pitchFamily="2" charset="-79"/>
                        </a:rPr>
                        <a:t>Ready Steady Grow</a:t>
                      </a:r>
                    </a:p>
                    <a:p>
                      <a:pPr algn="ctr"/>
                      <a:endParaRPr lang="en-US" sz="1200" b="1" dirty="0">
                        <a:solidFill>
                          <a:srgbClr val="00B05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B050"/>
                          </a:solidFill>
                          <a:latin typeface="Century Gothic" panose="020B0502020202020204" pitchFamily="34" charset="0"/>
                          <a:cs typeface="Amatic SC" panose="00000500000000000000" pitchFamily="2" charset="-79"/>
                        </a:rPr>
                        <a:t>I  wonder what's at the Seaside?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096147">
                <a:tc>
                  <a:txBody>
                    <a:bodyPr/>
                    <a:lstStyle/>
                    <a:p>
                      <a:pPr algn="ctr"/>
                      <a:r>
                        <a:rPr lang="en-US" sz="1200" b="1" dirty="0">
                          <a:latin typeface="Century Gothic" panose="020B0502020202020204" pitchFamily="34" charset="0"/>
                          <a:cs typeface="Amatic SC" panose="00000500000000000000" pitchFamily="2" charset="-79"/>
                        </a:rPr>
                        <a:t>Personal, Social and Emotional Development  </a:t>
                      </a:r>
                      <a:endParaRPr lang="en-GB" sz="1200" b="1" dirty="0">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6">
                  <a:txBody>
                    <a:bodyPr/>
                    <a:lstStyle/>
                    <a:p>
                      <a:pPr algn="l"/>
                      <a:r>
                        <a:rPr lang="en-US" sz="1000" dirty="0">
                          <a:latin typeface="Century Gothic" panose="020B0502020202020204" pitchFamily="34" charset="0"/>
                        </a:rPr>
                        <a:t>Children’s personal, social and emotional development (PSED) is </a:t>
                      </a:r>
                      <a:r>
                        <a:rPr lang="en-US" sz="1000" b="1" dirty="0">
                          <a:latin typeface="Century Gothic" panose="020B0502020202020204" pitchFamily="34" charset="0"/>
                        </a:rPr>
                        <a:t>crucial for children to lead healthy and happy lives</a:t>
                      </a:r>
                      <a:r>
                        <a:rPr lang="en-US" sz="1000" dirty="0">
                          <a:latin typeface="Century Gothic" panose="020B0502020202020204" pitchFamily="34" charset="0"/>
                        </a:rPr>
                        <a:t>, and is fundamental to their cognitive development. Underpinning their personal development are the important attachments that </a:t>
                      </a:r>
                      <a:r>
                        <a:rPr lang="en-US" sz="1000" b="1" dirty="0">
                          <a:latin typeface="Century Gothic" panose="020B0502020202020204" pitchFamily="34" charset="0"/>
                        </a:rPr>
                        <a:t>shape their social world</a:t>
                      </a:r>
                      <a:r>
                        <a:rPr lang="en-US" sz="1000" dirty="0">
                          <a:latin typeface="Century Gothic" panose="020B0502020202020204" pitchFamily="34" charset="0"/>
                        </a:rPr>
                        <a:t>. Strong, warm and supportive  relationships with adults enable children to learn how to </a:t>
                      </a:r>
                      <a:r>
                        <a:rPr lang="en-US" sz="1000" b="1" dirty="0">
                          <a:latin typeface="Century Gothic" panose="020B0502020202020204" pitchFamily="34" charset="0"/>
                        </a:rPr>
                        <a:t>understand their own feelings and those of others</a:t>
                      </a:r>
                      <a:r>
                        <a:rPr lang="en-US" sz="1000" dirty="0">
                          <a:latin typeface="Century Gothic" panose="020B0502020202020204" pitchFamily="34" charset="0"/>
                        </a:rPr>
                        <a:t>. Children should be supported to </a:t>
                      </a:r>
                      <a:r>
                        <a:rPr lang="en-US" sz="1000" b="1" dirty="0">
                          <a:latin typeface="Century Gothic" panose="020B0502020202020204" pitchFamily="34" charset="0"/>
                        </a:rPr>
                        <a:t>manage emotions, develop a positive sense of self, set themselves simple goals, have confidence in their own abilities, to persist</a:t>
                      </a:r>
                      <a:r>
                        <a:rPr lang="en-US" sz="1000" dirty="0">
                          <a:latin typeface="Century Gothic" panose="020B0502020202020204" pitchFamily="34" charset="0"/>
                        </a:rPr>
                        <a:t> and wait for what they want and direct attention as necessary. Through adult modelling and guidance, they will learn </a:t>
                      </a:r>
                      <a:r>
                        <a:rPr lang="en-US" sz="1000" b="1" dirty="0">
                          <a:latin typeface="Century Gothic" panose="020B0502020202020204" pitchFamily="34" charset="0"/>
                        </a:rPr>
                        <a:t>how to look after their bodies, including healthy eating</a:t>
                      </a:r>
                      <a:r>
                        <a:rPr lang="en-US" sz="1000" dirty="0">
                          <a:latin typeface="Century Gothic" panose="020B0502020202020204" pitchFamily="34" charset="0"/>
                        </a:rPr>
                        <a:t>, and manage personal needs independently. Through supported interaction with other children, they learn how to make good friendships, co-operate and resolve conflicts peaceably. These attributes will provide a secure platform from which </a:t>
                      </a:r>
                      <a:r>
                        <a:rPr lang="en-US" sz="1000" b="1" dirty="0">
                          <a:latin typeface="Century Gothic" panose="020B0502020202020204" pitchFamily="34" charset="0"/>
                        </a:rPr>
                        <a:t>children can achieve at school and in later life.</a:t>
                      </a:r>
                      <a:endParaRPr lang="en-GB" sz="1000" b="1" dirty="0">
                        <a:solidFill>
                          <a:schemeClr val="bg1">
                            <a:lumMod val="50000"/>
                          </a:schemeClr>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1100">
                        <a:solidFill>
                          <a:schemeClr val="bg1">
                            <a:lumMod val="50000"/>
                          </a:schemeClr>
                        </a:solidFill>
                        <a:latin typeface="+mn-lt"/>
                        <a:cs typeface="Amatic SC" panose="00000500000000000000" pitchFamily="2" charset="-79"/>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10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GB" sz="110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640146">
                <a:tc>
                  <a:txBody>
                    <a:bodyPr/>
                    <a:lstStyle/>
                    <a:p>
                      <a:pPr algn="ctr"/>
                      <a:endParaRPr lang="en-GB" sz="1200" b="1" dirty="0">
                        <a:solidFill>
                          <a:srgbClr val="CC66FF"/>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07000"/>
                        </a:lnSpc>
                        <a:spcAft>
                          <a:spcPts val="800"/>
                        </a:spcAft>
                      </a:pPr>
                      <a:r>
                        <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1</a:t>
                      </a:r>
                      <a:endParaRPr lang="en-GB"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Me and my Relationships</a:t>
                      </a:r>
                      <a:endParaRPr lang="en-GB"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2</a:t>
                      </a:r>
                      <a:endParaRPr lang="en-GB"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Valuing Difference</a:t>
                      </a:r>
                      <a:endParaRPr lang="en-GB"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3</a:t>
                      </a:r>
                      <a:endParaRPr lang="en-GB"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Keeping Safe</a:t>
                      </a:r>
                      <a:endParaRPr lang="en-GB"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FFF"/>
                    </a:solidFill>
                  </a:tcPr>
                </a:tc>
                <a:tc>
                  <a:txBody>
                    <a:bodyPr/>
                    <a:lstStyle/>
                    <a:p>
                      <a:pPr algn="ctr">
                        <a:lnSpc>
                          <a:spcPct val="107000"/>
                        </a:lnSpc>
                        <a:spcAft>
                          <a:spcPts val="800"/>
                        </a:spcAft>
                      </a:pPr>
                      <a:r>
                        <a:rPr lang="en-US" sz="1200" b="1">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4</a:t>
                      </a:r>
                      <a:endParaRPr lang="en-GB" sz="12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200" b="1">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Rights and Respect</a:t>
                      </a:r>
                      <a:endParaRPr lang="en-GB" sz="12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FFF"/>
                    </a:solidFill>
                  </a:tcPr>
                </a:tc>
                <a:tc>
                  <a:txBody>
                    <a:bodyPr/>
                    <a:lstStyle/>
                    <a:p>
                      <a:pPr algn="ctr">
                        <a:lnSpc>
                          <a:spcPct val="107000"/>
                        </a:lnSpc>
                        <a:spcAft>
                          <a:spcPts val="800"/>
                        </a:spcAft>
                      </a:pPr>
                      <a:r>
                        <a:rPr lang="en-US" sz="1200" b="1">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5</a:t>
                      </a:r>
                      <a:endParaRPr lang="en-GB" sz="12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200" b="1">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Being my Best</a:t>
                      </a:r>
                      <a:endParaRPr lang="en-GB" sz="12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tc>
                  <a:txBody>
                    <a:bodyPr/>
                    <a:lstStyle/>
                    <a:p>
                      <a:pPr algn="ctr">
                        <a:lnSpc>
                          <a:spcPct val="107000"/>
                        </a:lnSpc>
                        <a:spcAft>
                          <a:spcPts val="800"/>
                        </a:spcAft>
                      </a:pPr>
                      <a:r>
                        <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6</a:t>
                      </a:r>
                      <a:endParaRPr lang="en-GB"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Growing and Changing</a:t>
                      </a:r>
                      <a:endParaRPr lang="en-GB"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extLst>
                  <a:ext uri="{0D108BD9-81ED-4DB2-BD59-A6C34878D82A}">
                    <a16:rowId xmlns:a16="http://schemas.microsoft.com/office/drawing/2014/main" val="1340900889"/>
                  </a:ext>
                </a:extLst>
              </a:tr>
              <a:tr h="1368802">
                <a:tc>
                  <a:txBody>
                    <a:bodyPr/>
                    <a:lstStyle/>
                    <a:p>
                      <a:pPr algn="ctr"/>
                      <a:r>
                        <a:rPr lang="en-GB" sz="1200" b="1" dirty="0">
                          <a:solidFill>
                            <a:schemeClr val="tx1"/>
                          </a:solidFill>
                          <a:latin typeface="Century Gothic" panose="020B0502020202020204" pitchFamily="34" charset="0"/>
                          <a:cs typeface="Amatic SC" panose="00000500000000000000" pitchFamily="2" charset="-79"/>
                        </a:rPr>
                        <a:t>SCARF Themes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nSpc>
                          <a:spcPct val="115000"/>
                        </a:lnSpc>
                        <a:spcAft>
                          <a:spcPts val="80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What makes me special</a:t>
                      </a:r>
                      <a:endParaRPr lang="en-GB" sz="12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People close to me</a:t>
                      </a:r>
                      <a:endParaRPr lang="en-GB" sz="12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Getting help</a:t>
                      </a:r>
                      <a:endParaRPr lang="en-GB"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15000"/>
                        </a:lnSpc>
                        <a:spcAft>
                          <a:spcPts val="80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Similarities and difference</a:t>
                      </a:r>
                      <a:endParaRPr lang="en-GB" sz="12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Celebrating difference</a:t>
                      </a:r>
                      <a:endParaRPr lang="en-GB" sz="12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Showing kindness</a:t>
                      </a:r>
                      <a:endParaRPr lang="en-GB"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nSpc>
                          <a:spcPct val="115000"/>
                        </a:lnSpc>
                        <a:spcAft>
                          <a:spcPts val="800"/>
                        </a:spcAft>
                      </a:pPr>
                      <a:r>
                        <a:rPr lang="en-US" sz="1200">
                          <a:effectLst/>
                          <a:latin typeface="Century Gothic" panose="020B0502020202020204" pitchFamily="34" charset="0"/>
                          <a:ea typeface="Calibri" panose="020F0502020204030204" pitchFamily="34" charset="0"/>
                          <a:cs typeface="Times New Roman" panose="02020603050405020304" pitchFamily="18" charset="0"/>
                        </a:rPr>
                        <a:t>Keeping my body safe</a:t>
                      </a:r>
                      <a:endParaRPr lang="en-GB" sz="120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1200">
                          <a:effectLst/>
                          <a:latin typeface="Century Gothic" panose="020B0502020202020204" pitchFamily="34" charset="0"/>
                          <a:ea typeface="Calibri" panose="020F0502020204030204" pitchFamily="34" charset="0"/>
                          <a:cs typeface="Times New Roman" panose="02020603050405020304" pitchFamily="18" charset="0"/>
                        </a:rPr>
                        <a:t>Safe secrets and touches</a:t>
                      </a:r>
                      <a:endParaRPr lang="en-GB" sz="120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1200">
                          <a:effectLst/>
                          <a:latin typeface="Century Gothic" panose="020B0502020202020204" pitchFamily="34" charset="0"/>
                          <a:ea typeface="Calibri" panose="020F0502020204030204" pitchFamily="34" charset="0"/>
                          <a:cs typeface="Times New Roman" panose="02020603050405020304" pitchFamily="18" charset="0"/>
                        </a:rPr>
                        <a:t>People who help to keep us safe</a:t>
                      </a:r>
                      <a:endParaRPr lang="en-GB"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FFF"/>
                    </a:solidFill>
                  </a:tcPr>
                </a:tc>
                <a:tc>
                  <a:txBody>
                    <a:bodyPr/>
                    <a:lstStyle/>
                    <a:p>
                      <a:pPr>
                        <a:lnSpc>
                          <a:spcPct val="115000"/>
                        </a:lnSpc>
                        <a:spcAft>
                          <a:spcPts val="800"/>
                        </a:spcAft>
                      </a:pPr>
                      <a:r>
                        <a:rPr lang="en-US" sz="1200">
                          <a:effectLst/>
                          <a:latin typeface="Century Gothic" panose="020B0502020202020204" pitchFamily="34" charset="0"/>
                          <a:ea typeface="Calibri" panose="020F0502020204030204" pitchFamily="34" charset="0"/>
                          <a:cs typeface="Times New Roman" panose="02020603050405020304" pitchFamily="18" charset="0"/>
                        </a:rPr>
                        <a:t>Looking after things: friends, environment, money</a:t>
                      </a:r>
                      <a:endParaRPr lang="en-GB"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FFF"/>
                    </a:solidFill>
                  </a:tcPr>
                </a:tc>
                <a:tc>
                  <a:txBody>
                    <a:bodyPr/>
                    <a:lstStyle/>
                    <a:p>
                      <a:pPr>
                        <a:lnSpc>
                          <a:spcPct val="115000"/>
                        </a:lnSpc>
                        <a:spcAft>
                          <a:spcPts val="800"/>
                        </a:spcAft>
                      </a:pPr>
                      <a:r>
                        <a:rPr lang="en-US" sz="1200">
                          <a:effectLst/>
                          <a:latin typeface="Century Gothic" panose="020B0502020202020204" pitchFamily="34" charset="0"/>
                          <a:ea typeface="Calibri" panose="020F0502020204030204" pitchFamily="34" charset="0"/>
                          <a:cs typeface="Times New Roman" panose="02020603050405020304" pitchFamily="18" charset="0"/>
                        </a:rPr>
                        <a:t>Keeping by body healthy – food, exercise, sleep</a:t>
                      </a:r>
                      <a:endParaRPr lang="en-GB" sz="120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1200">
                          <a:effectLst/>
                          <a:latin typeface="Century Gothic" panose="020B0502020202020204" pitchFamily="34" charset="0"/>
                          <a:ea typeface="Calibri" panose="020F0502020204030204" pitchFamily="34" charset="0"/>
                          <a:cs typeface="Times New Roman" panose="02020603050405020304" pitchFamily="18" charset="0"/>
                        </a:rPr>
                        <a:t>Growth Mindset</a:t>
                      </a:r>
                      <a:endParaRPr lang="en-GB"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tc>
                  <a:txBody>
                    <a:bodyPr/>
                    <a:lstStyle/>
                    <a:p>
                      <a:pPr>
                        <a:lnSpc>
                          <a:spcPct val="115000"/>
                        </a:lnSpc>
                        <a:spcAft>
                          <a:spcPts val="80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Cycles</a:t>
                      </a:r>
                      <a:endParaRPr lang="en-GB" sz="12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Life stages</a:t>
                      </a:r>
                      <a:endParaRPr lang="en-GB" sz="12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Girls and boys – similarities and difference</a:t>
                      </a:r>
                      <a:endParaRPr lang="en-GB"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extLst>
                  <a:ext uri="{0D108BD9-81ED-4DB2-BD59-A6C34878D82A}">
                    <a16:rowId xmlns:a16="http://schemas.microsoft.com/office/drawing/2014/main" val="3830070168"/>
                  </a:ext>
                </a:extLst>
              </a:tr>
              <a:tr h="1146628">
                <a:tc rowSpan="2">
                  <a:txBody>
                    <a:bodyPr/>
                    <a:lstStyle/>
                    <a:p>
                      <a:pPr algn="ctr"/>
                      <a:endParaRPr lang="en-US" sz="1200" b="1" dirty="0">
                        <a:latin typeface="Century Gothic" panose="020B0502020202020204" pitchFamily="34" charset="0"/>
                        <a:cs typeface="Amatic SC" panose="00000500000000000000" pitchFamily="2" charset="-79"/>
                      </a:endParaRPr>
                    </a:p>
                    <a:p>
                      <a:pPr algn="ctr"/>
                      <a:endParaRPr lang="en-US" sz="1200" b="1" dirty="0">
                        <a:solidFill>
                          <a:srgbClr val="CC66FF"/>
                        </a:solidFill>
                        <a:latin typeface="Century Gothic" panose="020B0502020202020204" pitchFamily="34" charset="0"/>
                        <a:cs typeface="Amatic SC" panose="00000500000000000000" pitchFamily="2" charset="-79"/>
                      </a:endParaRPr>
                    </a:p>
                    <a:p>
                      <a:pPr algn="ctr"/>
                      <a:endParaRPr lang="en-GB" sz="1200" b="1" dirty="0">
                        <a:solidFill>
                          <a:srgbClr val="CC66FF"/>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1050" b="0" dirty="0">
                          <a:solidFill>
                            <a:schemeClr val="tx1"/>
                          </a:solidFill>
                          <a:latin typeface="Century Gothic" panose="020B0502020202020204" pitchFamily="34" charset="0"/>
                          <a:cs typeface="Amatic SC" panose="00000500000000000000" pitchFamily="2" charset="-79"/>
                        </a:rPr>
                        <a:t>Class rules: Behavioural expectations in the class/boundaries set</a:t>
                      </a:r>
                    </a:p>
                    <a:p>
                      <a:pPr algn="ctr"/>
                      <a:r>
                        <a:rPr lang="en-GB" sz="1050" b="0" dirty="0">
                          <a:solidFill>
                            <a:schemeClr val="tx1"/>
                          </a:solidFill>
                          <a:latin typeface="Century Gothic" panose="020B0502020202020204" pitchFamily="34" charset="0"/>
                          <a:cs typeface="Amatic SC" panose="00000500000000000000" pitchFamily="2" charset="-79"/>
                        </a:rPr>
                        <a:t>Class rules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1050" kern="1200" dirty="0">
                          <a:solidFill>
                            <a:schemeClr val="dk1"/>
                          </a:solidFill>
                          <a:effectLst/>
                          <a:latin typeface="Century Gothic" panose="020B0502020202020204" pitchFamily="34" charset="0"/>
                          <a:ea typeface="+mn-ea"/>
                          <a:cs typeface="+mn-cs"/>
                        </a:rPr>
                        <a:t>I know what it means to be respectful and to be treated with respect </a:t>
                      </a:r>
                    </a:p>
                    <a:p>
                      <a:pPr algn="ctr"/>
                      <a:r>
                        <a:rPr lang="en-GB" sz="1050" b="0" dirty="0">
                          <a:solidFill>
                            <a:schemeClr val="tx1"/>
                          </a:solidFill>
                          <a:latin typeface="Century Gothic" panose="020B0502020202020204" pitchFamily="34" charset="0"/>
                          <a:cs typeface="Amatic SC" panose="00000500000000000000" pitchFamily="2" charset="-79"/>
                        </a:rPr>
                        <a:t>Independence: putting own socks and shoes 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dirty="0">
                          <a:solidFill>
                            <a:schemeClr val="tx1"/>
                          </a:solidFill>
                          <a:latin typeface="Century Gothic" panose="020B0502020202020204" pitchFamily="34" charset="0"/>
                          <a:cs typeface="Amatic SC" panose="00000500000000000000" pitchFamily="2" charset="-79"/>
                        </a:rPr>
                        <a:t>Oral hygiene: teeth cleaning linked to the dental nurse Handwashing </a:t>
                      </a:r>
                    </a:p>
                    <a:p>
                      <a:endParaRPr lang="en-GB" sz="105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FFF"/>
                    </a:solidFill>
                  </a:tcPr>
                </a:tc>
                <a:tc>
                  <a:txBody>
                    <a:bodyPr/>
                    <a:lstStyle/>
                    <a:p>
                      <a:pPr algn="ctr">
                        <a:lnSpc>
                          <a:spcPct val="115000"/>
                        </a:lnSpc>
                        <a:spcAft>
                          <a:spcPts val="0"/>
                        </a:spcAft>
                      </a:pPr>
                      <a:r>
                        <a:rPr lang="en-GB" sz="1050" dirty="0">
                          <a:effectLst/>
                          <a:latin typeface="Century Gothic" panose="020B0502020202020204" pitchFamily="34" charset="0"/>
                          <a:ea typeface="Calibri" panose="020F0502020204030204" pitchFamily="34" charset="0"/>
                          <a:cs typeface="Calibri" panose="020F0502020204030204" pitchFamily="34" charset="0"/>
                        </a:rPr>
                        <a:t>Healthy eating: Fruit kebabs/making a fruit smoothie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FFF"/>
                    </a:solidFill>
                  </a:tcPr>
                </a:tc>
                <a:tc>
                  <a:txBody>
                    <a:bodyPr/>
                    <a:lstStyle/>
                    <a:p>
                      <a:pPr algn="ctr"/>
                      <a:r>
                        <a:rPr lang="en-US" sz="1050" b="0" dirty="0">
                          <a:solidFill>
                            <a:schemeClr val="tx1"/>
                          </a:solidFill>
                          <a:latin typeface="Century Gothic" panose="020B0502020202020204" pitchFamily="34" charset="0"/>
                        </a:rPr>
                        <a:t>Importance</a:t>
                      </a:r>
                      <a:r>
                        <a:rPr lang="en-US" sz="1050" b="0" baseline="0" dirty="0">
                          <a:solidFill>
                            <a:schemeClr val="tx1"/>
                          </a:solidFill>
                          <a:latin typeface="Century Gothic" panose="020B0502020202020204" pitchFamily="34" charset="0"/>
                        </a:rPr>
                        <a:t> of exercise </a:t>
                      </a:r>
                      <a:endParaRPr lang="en-US" sz="1050" b="0" dirty="0">
                        <a:solidFill>
                          <a:schemeClr val="tx1"/>
                        </a:solidFill>
                        <a:latin typeface="Century Gothic" panose="020B0502020202020204" pitchFamily="34" charset="0"/>
                      </a:endParaRPr>
                    </a:p>
                    <a:p>
                      <a:pPr algn="ctr"/>
                      <a:r>
                        <a:rPr lang="en-US" sz="1050" b="0" dirty="0">
                          <a:solidFill>
                            <a:schemeClr val="tx1"/>
                          </a:solidFill>
                          <a:latin typeface="Century Gothic" panose="020B0502020202020204" pitchFamily="34" charset="0"/>
                        </a:rPr>
                        <a:t>Being kind to living creatures</a:t>
                      </a:r>
                    </a:p>
                    <a:p>
                      <a:pPr algn="ctr"/>
                      <a:r>
                        <a:rPr lang="en-US" sz="1050" b="0" dirty="0">
                          <a:solidFill>
                            <a:schemeClr val="tx1"/>
                          </a:solidFill>
                          <a:latin typeface="Century Gothic" panose="020B0502020202020204" pitchFamily="34" charset="0"/>
                        </a:rPr>
                        <a:t>Taking care of animals (frogs/butterflies)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tc>
                  <a:txBody>
                    <a:bodyPr/>
                    <a:lstStyle/>
                    <a:p>
                      <a:pPr algn="ctr"/>
                      <a:r>
                        <a:rPr lang="en-GB" sz="1050" baseline="0" dirty="0">
                          <a:solidFill>
                            <a:schemeClr val="tx1"/>
                          </a:solidFill>
                          <a:latin typeface="Century Gothic" panose="020B0502020202020204" pitchFamily="34" charset="0"/>
                        </a:rPr>
                        <a:t>Transition into Year 1</a:t>
                      </a:r>
                    </a:p>
                    <a:p>
                      <a:pPr algn="ctr"/>
                      <a:r>
                        <a:rPr lang="en-GB" sz="1050" baseline="0" dirty="0">
                          <a:solidFill>
                            <a:schemeClr val="tx1"/>
                          </a:solidFill>
                          <a:latin typeface="Century Gothic" panose="020B0502020202020204" pitchFamily="34" charset="0"/>
                        </a:rPr>
                        <a:t>Year 1 readiness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extLst>
                  <a:ext uri="{0D108BD9-81ED-4DB2-BD59-A6C34878D82A}">
                    <a16:rowId xmlns:a16="http://schemas.microsoft.com/office/drawing/2014/main" val="4290435388"/>
                  </a:ext>
                </a:extLst>
              </a:tr>
              <a:tr h="1096147">
                <a:tc vMerge="1">
                  <a:txBody>
                    <a:bodyPr/>
                    <a:lstStyle/>
                    <a:p>
                      <a:pPr algn="ctr"/>
                      <a:r>
                        <a:rPr lang="en-US" sz="2400" b="1">
                          <a:latin typeface="Amatic SC" panose="00000500000000000000" pitchFamily="2" charset="-79"/>
                          <a:cs typeface="Amatic SC" panose="00000500000000000000" pitchFamily="2" charset="-79"/>
                        </a:rPr>
                        <a:t>Self -  Regulation</a:t>
                      </a:r>
                    </a:p>
                    <a:p>
                      <a:pPr algn="ctr"/>
                      <a:r>
                        <a:rPr lang="en-US" sz="1800" b="1">
                          <a:latin typeface="Amatic SC" panose="00000500000000000000" pitchFamily="2" charset="-79"/>
                          <a:cs typeface="Amatic SC" panose="00000500000000000000" pitchFamily="2" charset="-79"/>
                        </a:rPr>
                        <a:t>Link to Behaviour for Learning  </a:t>
                      </a:r>
                      <a:endParaRPr lang="en-GB" sz="1800" b="1">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marL="0" indent="0" algn="l">
                        <a:buFont typeface="Wingdings" panose="05000000000000000000" pitchFamily="2" charset="2"/>
                        <a:buNone/>
                      </a:pPr>
                      <a:r>
                        <a:rPr lang="en-US" sz="1000" b="1" dirty="0">
                          <a:solidFill>
                            <a:schemeClr val="tx1"/>
                          </a:solidFill>
                          <a:latin typeface="Century Gothic" panose="020B0502020202020204" pitchFamily="34" charset="0"/>
                          <a:cs typeface="RM Typerighter old" panose="00000400000000000000" pitchFamily="2" charset="-79"/>
                        </a:rPr>
                        <a:t>Early learning Goals</a:t>
                      </a:r>
                      <a:r>
                        <a:rPr lang="en-US" sz="1000" dirty="0">
                          <a:solidFill>
                            <a:schemeClr val="tx1"/>
                          </a:solidFill>
                          <a:latin typeface="Century Gothic" panose="020B0502020202020204" pitchFamily="34" charset="0"/>
                          <a:cs typeface="RM Typerighter old" panose="00000400000000000000" pitchFamily="2" charset="-79"/>
                        </a:rPr>
                        <a:t>:</a:t>
                      </a:r>
                      <a:r>
                        <a:rPr lang="en-US" sz="1000" baseline="0" dirty="0">
                          <a:solidFill>
                            <a:schemeClr val="tx1"/>
                          </a:solidFill>
                          <a:latin typeface="Century Gothic" panose="020B0502020202020204" pitchFamily="34" charset="0"/>
                          <a:cs typeface="RM Typerighter old" panose="00000400000000000000" pitchFamily="2" charset="-79"/>
                        </a:rPr>
                        <a:t> </a:t>
                      </a:r>
                      <a:r>
                        <a:rPr lang="en-US" sz="1000" dirty="0">
                          <a:solidFill>
                            <a:schemeClr val="tx1"/>
                          </a:solidFill>
                          <a:latin typeface="Century Gothic" panose="020B0502020202020204" pitchFamily="34" charset="0"/>
                          <a:cs typeface="RM Typerighter old" panose="00000400000000000000" pitchFamily="2" charset="-79"/>
                        </a:rPr>
                        <a:t>Show an understanding of their own feelings and those of others, and begin to </a:t>
                      </a:r>
                      <a:r>
                        <a:rPr lang="en-US" sz="1000" b="1" dirty="0">
                          <a:solidFill>
                            <a:schemeClr val="tx1"/>
                          </a:solidFill>
                          <a:latin typeface="Century Gothic" panose="020B0502020202020204" pitchFamily="34" charset="0"/>
                          <a:cs typeface="RM Typerighter old" panose="00000400000000000000" pitchFamily="2" charset="-79"/>
                        </a:rPr>
                        <a:t>regulate their </a:t>
                      </a:r>
                      <a:r>
                        <a:rPr lang="en-US" sz="1000" b="1" dirty="0" err="1">
                          <a:solidFill>
                            <a:schemeClr val="tx1"/>
                          </a:solidFill>
                          <a:latin typeface="Century Gothic" panose="020B0502020202020204" pitchFamily="34" charset="0"/>
                          <a:cs typeface="RM Typerighter old" panose="00000400000000000000" pitchFamily="2" charset="-79"/>
                        </a:rPr>
                        <a:t>behaviour</a:t>
                      </a:r>
                      <a:r>
                        <a:rPr lang="en-US" sz="1000" b="1" dirty="0">
                          <a:solidFill>
                            <a:schemeClr val="tx1"/>
                          </a:solidFill>
                          <a:latin typeface="Century Gothic" panose="020B0502020202020204" pitchFamily="34" charset="0"/>
                          <a:cs typeface="RM Typerighter old" panose="00000400000000000000" pitchFamily="2" charset="-79"/>
                        </a:rPr>
                        <a:t> accordingly</a:t>
                      </a:r>
                      <a:r>
                        <a:rPr lang="en-US" sz="1000" dirty="0">
                          <a:solidFill>
                            <a:schemeClr val="tx1"/>
                          </a:solidFill>
                          <a:latin typeface="Century Gothic" panose="020B0502020202020204" pitchFamily="34" charset="0"/>
                          <a:cs typeface="RM Typerighter old" panose="00000400000000000000" pitchFamily="2" charset="-79"/>
                        </a:rPr>
                        <a:t>. Set and work towards simple goals, being able to wait for what they want and </a:t>
                      </a:r>
                      <a:r>
                        <a:rPr lang="en-US" sz="1000" b="1" dirty="0">
                          <a:solidFill>
                            <a:schemeClr val="tx1"/>
                          </a:solidFill>
                          <a:latin typeface="Century Gothic" panose="020B0502020202020204" pitchFamily="34" charset="0"/>
                          <a:cs typeface="RM Typerighter old" panose="00000400000000000000" pitchFamily="2" charset="-79"/>
                        </a:rPr>
                        <a:t>control their immediate impulses when appropriate</a:t>
                      </a:r>
                      <a:r>
                        <a:rPr lang="en-US" sz="1000" dirty="0">
                          <a:solidFill>
                            <a:schemeClr val="tx1"/>
                          </a:solidFill>
                          <a:latin typeface="Century Gothic" panose="020B0502020202020204" pitchFamily="34" charset="0"/>
                          <a:cs typeface="RM Typerighter old" panose="00000400000000000000" pitchFamily="2" charset="-79"/>
                        </a:rPr>
                        <a:t>. Give </a:t>
                      </a:r>
                      <a:r>
                        <a:rPr lang="en-US" sz="1000" b="1" dirty="0">
                          <a:solidFill>
                            <a:schemeClr val="tx1"/>
                          </a:solidFill>
                          <a:latin typeface="Century Gothic" panose="020B0502020202020204" pitchFamily="34" charset="0"/>
                          <a:cs typeface="RM Typerighter old" panose="00000400000000000000" pitchFamily="2" charset="-79"/>
                        </a:rPr>
                        <a:t>focused attention to what the teacher says</a:t>
                      </a:r>
                      <a:r>
                        <a:rPr lang="en-US" sz="1000" dirty="0">
                          <a:solidFill>
                            <a:schemeClr val="tx1"/>
                          </a:solidFill>
                          <a:latin typeface="Century Gothic" panose="020B0502020202020204" pitchFamily="34" charset="0"/>
                          <a:cs typeface="RM Typerighter old" panose="00000400000000000000" pitchFamily="2" charset="-79"/>
                        </a:rPr>
                        <a:t>, responding appropriately even when engaged in activity, and show an ability to follow instructions involving several ideas or actions.</a:t>
                      </a:r>
                    </a:p>
                    <a:p>
                      <a:pPr marL="0" indent="0" algn="l">
                        <a:buFont typeface="Wingdings" panose="05000000000000000000" pitchFamily="2" charset="2"/>
                        <a:buNone/>
                      </a:pPr>
                      <a:r>
                        <a:rPr lang="en-US" sz="1000" b="1" i="0" kern="1200" dirty="0">
                          <a:solidFill>
                            <a:schemeClr val="bg1">
                              <a:lumMod val="50000"/>
                            </a:schemeClr>
                          </a:solidFill>
                          <a:effectLst/>
                          <a:latin typeface="Century Gothic" panose="020B0502020202020204" pitchFamily="34" charset="0"/>
                          <a:ea typeface="+mn-ea"/>
                          <a:cs typeface="+mn-cs"/>
                        </a:rPr>
                        <a:t>* Controlling own feelings and </a:t>
                      </a:r>
                      <a:r>
                        <a:rPr lang="en-US" sz="1000" b="1" i="0" kern="1200" dirty="0" err="1">
                          <a:solidFill>
                            <a:schemeClr val="bg1">
                              <a:lumMod val="50000"/>
                            </a:schemeClr>
                          </a:solidFill>
                          <a:effectLst/>
                          <a:latin typeface="Century Gothic" panose="020B0502020202020204" pitchFamily="34" charset="0"/>
                          <a:ea typeface="+mn-ea"/>
                          <a:cs typeface="+mn-cs"/>
                        </a:rPr>
                        <a:t>behaviours</a:t>
                      </a:r>
                      <a:r>
                        <a:rPr lang="en-US" sz="1000" b="1" i="0" kern="1200" dirty="0">
                          <a:solidFill>
                            <a:schemeClr val="bg1">
                              <a:lumMod val="50000"/>
                            </a:schemeClr>
                          </a:solidFill>
                          <a:effectLst/>
                          <a:latin typeface="Century Gothic" panose="020B0502020202020204" pitchFamily="34" charset="0"/>
                          <a:ea typeface="+mn-ea"/>
                          <a:cs typeface="+mn-cs"/>
                        </a:rPr>
                        <a:t> </a:t>
                      </a:r>
                      <a:r>
                        <a:rPr lang="en-US" sz="1000" b="1" i="0" kern="1200" baseline="0" dirty="0">
                          <a:solidFill>
                            <a:schemeClr val="bg1">
                              <a:lumMod val="50000"/>
                            </a:schemeClr>
                          </a:solidFill>
                          <a:effectLst/>
                          <a:latin typeface="Century Gothic" panose="020B0502020202020204" pitchFamily="34" charset="0"/>
                          <a:ea typeface="+mn-ea"/>
                          <a:cs typeface="+mn-cs"/>
                        </a:rPr>
                        <a:t> *</a:t>
                      </a:r>
                      <a:r>
                        <a:rPr lang="en-US" sz="1000" b="1" i="0" kern="1200" dirty="0">
                          <a:solidFill>
                            <a:schemeClr val="bg1">
                              <a:lumMod val="50000"/>
                            </a:schemeClr>
                          </a:solidFill>
                          <a:effectLst/>
                          <a:latin typeface="Century Gothic" panose="020B0502020202020204" pitchFamily="34" charset="0"/>
                          <a:ea typeface="+mn-ea"/>
                          <a:cs typeface="+mn-cs"/>
                        </a:rPr>
                        <a:t>Applying </a:t>
                      </a:r>
                      <a:r>
                        <a:rPr lang="en-US" sz="1000" b="1" i="0" kern="1200" dirty="0" err="1">
                          <a:solidFill>
                            <a:schemeClr val="bg1">
                              <a:lumMod val="50000"/>
                            </a:schemeClr>
                          </a:solidFill>
                          <a:effectLst/>
                          <a:latin typeface="Century Gothic" panose="020B0502020202020204" pitchFamily="34" charset="0"/>
                          <a:ea typeface="+mn-ea"/>
                          <a:cs typeface="+mn-cs"/>
                        </a:rPr>
                        <a:t>personalised</a:t>
                      </a:r>
                      <a:r>
                        <a:rPr lang="en-US" sz="1000" b="1" i="0" kern="1200" dirty="0">
                          <a:solidFill>
                            <a:schemeClr val="bg1">
                              <a:lumMod val="50000"/>
                            </a:schemeClr>
                          </a:solidFill>
                          <a:effectLst/>
                          <a:latin typeface="Century Gothic" panose="020B0502020202020204" pitchFamily="34" charset="0"/>
                          <a:ea typeface="+mn-ea"/>
                          <a:cs typeface="+mn-cs"/>
                        </a:rPr>
                        <a:t> strategies to return to a state of calm  *Being able to curb impulsive </a:t>
                      </a:r>
                      <a:r>
                        <a:rPr lang="en-US" sz="1000" b="1" i="0" kern="1200" dirty="0" err="1">
                          <a:solidFill>
                            <a:schemeClr val="bg1">
                              <a:lumMod val="50000"/>
                            </a:schemeClr>
                          </a:solidFill>
                          <a:effectLst/>
                          <a:latin typeface="Century Gothic" panose="020B0502020202020204" pitchFamily="34" charset="0"/>
                          <a:ea typeface="+mn-ea"/>
                          <a:cs typeface="+mn-cs"/>
                        </a:rPr>
                        <a:t>behaviours</a:t>
                      </a:r>
                      <a:r>
                        <a:rPr lang="en-US" sz="1000" b="1" i="0" kern="1200" dirty="0">
                          <a:solidFill>
                            <a:schemeClr val="bg1">
                              <a:lumMod val="50000"/>
                            </a:schemeClr>
                          </a:solidFill>
                          <a:effectLst/>
                          <a:latin typeface="Century Gothic" panose="020B0502020202020204" pitchFamily="34" charset="0"/>
                          <a:ea typeface="+mn-ea"/>
                          <a:cs typeface="+mn-cs"/>
                        </a:rPr>
                        <a:t> *Being able to concentrate on a task</a:t>
                      </a:r>
                    </a:p>
                    <a:p>
                      <a:pPr marL="0" indent="0" algn="l">
                        <a:buFont typeface="Wingdings" panose="05000000000000000000" pitchFamily="2" charset="2"/>
                        <a:buNone/>
                      </a:pPr>
                      <a:r>
                        <a:rPr lang="en-US" sz="1000" b="1" i="0" kern="1200" dirty="0">
                          <a:solidFill>
                            <a:schemeClr val="bg1">
                              <a:lumMod val="50000"/>
                            </a:schemeClr>
                          </a:solidFill>
                          <a:effectLst/>
                          <a:latin typeface="Century Gothic" panose="020B0502020202020204" pitchFamily="34" charset="0"/>
                          <a:ea typeface="+mn-ea"/>
                          <a:cs typeface="+mn-cs"/>
                        </a:rPr>
                        <a:t>*Being able to ignore distractions  *Behaving in ways that are pro-social *Planning *Thinking before acting *Delaying gratification * Persisting in the face of difficulty.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1400">
                        <a:latin typeface="Amatic SC" panose="00000500000000000000" pitchFamily="2" charset="-79"/>
                        <a:cs typeface="Amatic SC" panose="00000500000000000000" pitchFamily="2" charset="-79"/>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240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GB" sz="240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80869022"/>
                  </a:ext>
                </a:extLst>
              </a:tr>
            </a:tbl>
          </a:graphicData>
        </a:graphic>
      </p:graphicFrame>
      <p:pic>
        <p:nvPicPr>
          <p:cNvPr id="5" name="Picture 4">
            <a:extLst>
              <a:ext uri="{FF2B5EF4-FFF2-40B4-BE49-F238E27FC236}">
                <a16:creationId xmlns:a16="http://schemas.microsoft.com/office/drawing/2014/main" id="{B8D25D07-7AAD-424A-8B93-F99A8CB9F51B}"/>
              </a:ext>
            </a:extLst>
          </p:cNvPr>
          <p:cNvPicPr>
            <a:picLocks noChangeAspect="1"/>
          </p:cNvPicPr>
          <p:nvPr/>
        </p:nvPicPr>
        <p:blipFill>
          <a:blip r:embed="rId3"/>
          <a:stretch>
            <a:fillRect/>
          </a:stretch>
        </p:blipFill>
        <p:spPr>
          <a:xfrm>
            <a:off x="497363" y="122115"/>
            <a:ext cx="681674" cy="690005"/>
          </a:xfrm>
          <a:prstGeom prst="rect">
            <a:avLst/>
          </a:prstGeom>
        </p:spPr>
      </p:pic>
    </p:spTree>
    <p:extLst>
      <p:ext uri="{BB962C8B-B14F-4D97-AF65-F5344CB8AC3E}">
        <p14:creationId xmlns:p14="http://schemas.microsoft.com/office/powerpoint/2010/main" val="1440818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Century Gothic" panose="020B0502020202020204" pitchFamily="34" charset="0"/>
                <a:cs typeface="Amatic SC" panose="00000500000000000000" pitchFamily="2" charset="-79"/>
              </a:rPr>
              <a:t>Reception Long Term Plan 23-24</a:t>
            </a:r>
            <a:endParaRPr lang="en-GB" sz="3600" b="1" dirty="0">
              <a:latin typeface="Century Gothic" panose="020B0502020202020204" pitchFamily="34" charset="0"/>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077070852"/>
              </p:ext>
            </p:extLst>
          </p:nvPr>
        </p:nvGraphicFramePr>
        <p:xfrm>
          <a:off x="234570" y="500601"/>
          <a:ext cx="11595479" cy="6246303"/>
        </p:xfrm>
        <a:graphic>
          <a:graphicData uri="http://schemas.openxmlformats.org/drawingml/2006/table">
            <a:tbl>
              <a:tblPr firstRow="1" bandRow="1">
                <a:tableStyleId>{5C22544A-7EE6-4342-B048-85BDC9FD1C3A}</a:tableStyleId>
              </a:tblPr>
              <a:tblGrid>
                <a:gridCol w="1598200">
                  <a:extLst>
                    <a:ext uri="{9D8B030D-6E8A-4147-A177-3AD203B41FA5}">
                      <a16:colId xmlns:a16="http://schemas.microsoft.com/office/drawing/2014/main" val="385991600"/>
                    </a:ext>
                  </a:extLst>
                </a:gridCol>
                <a:gridCol w="1714794">
                  <a:extLst>
                    <a:ext uri="{9D8B030D-6E8A-4147-A177-3AD203B41FA5}">
                      <a16:colId xmlns:a16="http://schemas.microsoft.com/office/drawing/2014/main" val="2865123548"/>
                    </a:ext>
                  </a:extLst>
                </a:gridCol>
                <a:gridCol w="1656497">
                  <a:extLst>
                    <a:ext uri="{9D8B030D-6E8A-4147-A177-3AD203B41FA5}">
                      <a16:colId xmlns:a16="http://schemas.microsoft.com/office/drawing/2014/main" val="872926247"/>
                    </a:ext>
                  </a:extLst>
                </a:gridCol>
                <a:gridCol w="1656497">
                  <a:extLst>
                    <a:ext uri="{9D8B030D-6E8A-4147-A177-3AD203B41FA5}">
                      <a16:colId xmlns:a16="http://schemas.microsoft.com/office/drawing/2014/main" val="1315738151"/>
                    </a:ext>
                  </a:extLst>
                </a:gridCol>
                <a:gridCol w="1656497">
                  <a:extLst>
                    <a:ext uri="{9D8B030D-6E8A-4147-A177-3AD203B41FA5}">
                      <a16:colId xmlns:a16="http://schemas.microsoft.com/office/drawing/2014/main" val="2709165749"/>
                    </a:ext>
                  </a:extLst>
                </a:gridCol>
                <a:gridCol w="1656497">
                  <a:extLst>
                    <a:ext uri="{9D8B030D-6E8A-4147-A177-3AD203B41FA5}">
                      <a16:colId xmlns:a16="http://schemas.microsoft.com/office/drawing/2014/main" val="2335150482"/>
                    </a:ext>
                  </a:extLst>
                </a:gridCol>
                <a:gridCol w="1656497">
                  <a:extLst>
                    <a:ext uri="{9D8B030D-6E8A-4147-A177-3AD203B41FA5}">
                      <a16:colId xmlns:a16="http://schemas.microsoft.com/office/drawing/2014/main" val="4046203905"/>
                    </a:ext>
                  </a:extLst>
                </a:gridCol>
              </a:tblGrid>
              <a:tr h="333183">
                <a:tc>
                  <a:txBody>
                    <a:bodyPr/>
                    <a:lstStyle/>
                    <a:p>
                      <a:pPr algn="ctr"/>
                      <a:endParaRPr lang="en-GB" sz="1200"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rgbClr val="FF0000"/>
                          </a:solidFill>
                          <a:latin typeface="Century Gothic" panose="020B0502020202020204" pitchFamily="34" charset="0"/>
                          <a:cs typeface="Amatic SC" panose="00000500000000000000" pitchFamily="2" charset="-79"/>
                        </a:rPr>
                        <a:t>Autumn 1</a:t>
                      </a:r>
                      <a:endParaRPr lang="en-GB" sz="1200" dirty="0">
                        <a:solidFill>
                          <a:srgbClr val="FF000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latin typeface="Century Gothic" panose="020B0502020202020204" pitchFamily="34" charset="0"/>
                          <a:cs typeface="Amatic SC" panose="00000500000000000000" pitchFamily="2" charset="-79"/>
                        </a:rPr>
                        <a:t>Autumn 2</a:t>
                      </a:r>
                      <a:endParaRPr lang="en-GB" sz="1200" dirty="0">
                        <a:solidFill>
                          <a:srgbClr val="FF000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dirty="0">
                          <a:solidFill>
                            <a:srgbClr val="FFC000"/>
                          </a:solidFill>
                          <a:latin typeface="Century Gothic" panose="020B0502020202020204" pitchFamily="34" charset="0"/>
                          <a:cs typeface="Amatic SC" panose="00000500000000000000" pitchFamily="2" charset="-79"/>
                        </a:rPr>
                        <a:t>Spring 1</a:t>
                      </a:r>
                      <a:endParaRPr lang="en-GB" sz="1200" dirty="0">
                        <a:solidFill>
                          <a:srgbClr val="FFC00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200" dirty="0">
                          <a:solidFill>
                            <a:srgbClr val="FFC000"/>
                          </a:solidFill>
                          <a:latin typeface="Century Gothic" panose="020B0502020202020204" pitchFamily="34" charset="0"/>
                          <a:cs typeface="Amatic SC" panose="00000500000000000000" pitchFamily="2" charset="-79"/>
                        </a:rPr>
                        <a:t>Spring 2</a:t>
                      </a:r>
                      <a:endParaRPr lang="en-GB" sz="1200" dirty="0">
                        <a:solidFill>
                          <a:srgbClr val="FFC00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200" dirty="0">
                          <a:solidFill>
                            <a:srgbClr val="00B050"/>
                          </a:solidFill>
                          <a:latin typeface="Century Gothic" panose="020B0502020202020204" pitchFamily="34" charset="0"/>
                          <a:cs typeface="Amatic SC" panose="00000500000000000000" pitchFamily="2" charset="-79"/>
                        </a:rPr>
                        <a:t>Summer 1</a:t>
                      </a:r>
                      <a:endParaRPr lang="en-GB" sz="1200" dirty="0">
                        <a:solidFill>
                          <a:srgbClr val="00B05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200">
                          <a:solidFill>
                            <a:srgbClr val="00B050"/>
                          </a:solidFill>
                          <a:latin typeface="Century Gothic" panose="020B0502020202020204" pitchFamily="34" charset="0"/>
                          <a:cs typeface="Amatic SC" panose="00000500000000000000" pitchFamily="2" charset="-79"/>
                        </a:rPr>
                        <a:t>Summer 2</a:t>
                      </a:r>
                      <a:endParaRPr lang="en-GB" sz="1200">
                        <a:solidFill>
                          <a:srgbClr val="00B05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81021">
                <a:tc>
                  <a:txBody>
                    <a:bodyPr/>
                    <a:lstStyle/>
                    <a:p>
                      <a:pPr algn="ctr"/>
                      <a:r>
                        <a:rPr lang="en-US" sz="1200" b="1" dirty="0">
                          <a:latin typeface="Century Gothic" panose="020B0502020202020204" pitchFamily="34" charset="0"/>
                          <a:cs typeface="Amatic SC" panose="00000500000000000000" pitchFamily="2" charset="-79"/>
                        </a:rPr>
                        <a:t>General Themes </a:t>
                      </a:r>
                      <a:endParaRPr lang="en-GB" sz="1200" b="1" dirty="0">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1200" dirty="0" err="1">
                          <a:solidFill>
                            <a:srgbClr val="FF0000"/>
                          </a:solidFill>
                          <a:latin typeface="Century Gothic" panose="020B0502020202020204" pitchFamily="34" charset="0"/>
                          <a:cs typeface="Amatic SC" panose="00000500000000000000" pitchFamily="2" charset="-79"/>
                        </a:rPr>
                        <a:t>Marvellous</a:t>
                      </a:r>
                      <a:r>
                        <a:rPr lang="en-US" sz="1200" dirty="0">
                          <a:solidFill>
                            <a:srgbClr val="FF0000"/>
                          </a:solidFill>
                          <a:latin typeface="Century Gothic" panose="020B0502020202020204" pitchFamily="34" charset="0"/>
                          <a:cs typeface="Amatic SC" panose="00000500000000000000" pitchFamily="2" charset="-79"/>
                        </a:rPr>
                        <a: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latin typeface="Century Gothic" panose="020B0502020202020204" pitchFamily="34" charset="0"/>
                          <a:cs typeface="Amatic SC" panose="00000500000000000000" pitchFamily="2" charset="-79"/>
                        </a:rPr>
                        <a:t>Do you Remember when….? Lets</a:t>
                      </a:r>
                      <a:r>
                        <a:rPr lang="en-US" sz="1200" baseline="0" dirty="0">
                          <a:solidFill>
                            <a:srgbClr val="FF0000"/>
                          </a:solidFill>
                          <a:latin typeface="Century Gothic" panose="020B0502020202020204" pitchFamily="34" charset="0"/>
                          <a:cs typeface="Amatic SC" panose="00000500000000000000" pitchFamily="2" charset="-79"/>
                        </a:rPr>
                        <a:t> celebrate</a:t>
                      </a:r>
                      <a:r>
                        <a:rPr lang="en-US" sz="1200" dirty="0">
                          <a:solidFill>
                            <a:srgbClr val="FF0000"/>
                          </a:solidFill>
                          <a:latin typeface="Century Gothic" panose="020B0502020202020204" pitchFamily="34" charset="0"/>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a:solidFill>
                            <a:srgbClr val="FFC000"/>
                          </a:solidFill>
                          <a:latin typeface="Century Gothic" panose="020B0502020202020204" pitchFamily="34" charset="0"/>
                          <a:cs typeface="Amatic SC" panose="00000500000000000000" pitchFamily="2" charset="-79"/>
                        </a:rPr>
                        <a:t>How big is big?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Century Gothic" panose="020B0502020202020204" pitchFamily="34" charset="0"/>
                          <a:cs typeface="Amatic SC" panose="00000500000000000000" pitchFamily="2" charset="-79"/>
                        </a:rPr>
                        <a:t>Big adventures with Little Feet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B050"/>
                          </a:solidFill>
                          <a:latin typeface="Century Gothic" panose="020B0502020202020204" pitchFamily="34" charset="0"/>
                          <a:cs typeface="Amatic SC" panose="00000500000000000000" pitchFamily="2" charset="-79"/>
                        </a:rPr>
                        <a:t>Ready Steady Grow </a:t>
                      </a:r>
                    </a:p>
                    <a:p>
                      <a:pPr algn="ctr"/>
                      <a:endParaRPr lang="en-US" sz="1200" b="1" dirty="0">
                        <a:solidFill>
                          <a:srgbClr val="00B05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B050"/>
                          </a:solidFill>
                          <a:latin typeface="Century Gothic" panose="020B0502020202020204" pitchFamily="34" charset="0"/>
                          <a:cs typeface="Amatic SC" panose="00000500000000000000" pitchFamily="2" charset="-79"/>
                        </a:rPr>
                        <a:t>I  wonder what's at the Seaside?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870419">
                <a:tc rowSpan="3">
                  <a:txBody>
                    <a:bodyPr/>
                    <a:lstStyle/>
                    <a:p>
                      <a:pPr algn="ctr"/>
                      <a:r>
                        <a:rPr lang="en-US" sz="1000" b="1" dirty="0">
                          <a:latin typeface="Century Gothic" panose="020B0502020202020204" pitchFamily="34" charset="0"/>
                          <a:cs typeface="Amatic SC" panose="00000500000000000000" pitchFamily="2" charset="-79"/>
                        </a:rPr>
                        <a:t>Physical development </a:t>
                      </a:r>
                    </a:p>
                    <a:p>
                      <a:pPr algn="ctr"/>
                      <a:endParaRPr lang="en-US" sz="1000" b="0" dirty="0">
                        <a:latin typeface="Century Gothic" panose="020B0502020202020204" pitchFamily="34" charset="0"/>
                        <a:cs typeface="Amatic SC" panose="00000500000000000000" pitchFamily="2" charset="-79"/>
                      </a:endParaRPr>
                    </a:p>
                    <a:p>
                      <a:pPr algn="ctr"/>
                      <a:endParaRPr lang="en-US" sz="1000" b="0" dirty="0">
                        <a:latin typeface="Century Gothic" panose="020B0502020202020204" pitchFamily="34" charset="0"/>
                        <a:cs typeface="Amatic SC" panose="00000500000000000000" pitchFamily="2" charset="-79"/>
                      </a:endParaRPr>
                    </a:p>
                    <a:p>
                      <a:pPr algn="ctr"/>
                      <a:r>
                        <a:rPr lang="en-GB" sz="1000" kern="1200" dirty="0">
                          <a:solidFill>
                            <a:schemeClr val="dk1"/>
                          </a:solidFill>
                          <a:latin typeface="Century Gothic" panose="020B0502020202020204" pitchFamily="34" charset="0"/>
                          <a:ea typeface="+mn-ea"/>
                          <a:cs typeface="+mn-cs"/>
                        </a:rPr>
                        <a:t>We aim to:</a:t>
                      </a:r>
                    </a:p>
                    <a:p>
                      <a:pPr marL="0" lvl="0" algn="ctr" defTabSz="914400" rtl="0" eaLnBrk="1" latinLnBrk="0" hangingPunct="1"/>
                      <a:r>
                        <a:rPr lang="en-GB" sz="1000" kern="1200" dirty="0">
                          <a:solidFill>
                            <a:schemeClr val="dk1"/>
                          </a:solidFill>
                          <a:latin typeface="Century Gothic" panose="020B0502020202020204" pitchFamily="34" charset="0"/>
                          <a:ea typeface="+mn-ea"/>
                          <a:cs typeface="+mn-cs"/>
                        </a:rPr>
                        <a:t>Develop a love of physical activity for life</a:t>
                      </a:r>
                    </a:p>
                    <a:p>
                      <a:pPr marL="0" lvl="0" algn="ctr" defTabSz="914400" rtl="0" eaLnBrk="1" latinLnBrk="0" hangingPunct="1"/>
                      <a:r>
                        <a:rPr lang="en-GB" sz="1000" kern="1200" dirty="0">
                          <a:solidFill>
                            <a:schemeClr val="dk1"/>
                          </a:solidFill>
                          <a:latin typeface="Century Gothic" panose="020B0502020202020204" pitchFamily="34" charset="0"/>
                          <a:ea typeface="+mn-ea"/>
                          <a:cs typeface="+mn-cs"/>
                        </a:rPr>
                        <a:t>Develop the physical literacy journey in all learners</a:t>
                      </a:r>
                    </a:p>
                    <a:p>
                      <a:pPr marL="0" lvl="0" algn="ctr" defTabSz="914400" rtl="0" eaLnBrk="1" latinLnBrk="0" hangingPunct="1"/>
                      <a:r>
                        <a:rPr lang="en-GB" sz="1000" kern="1200" dirty="0">
                          <a:solidFill>
                            <a:schemeClr val="dk1"/>
                          </a:solidFill>
                          <a:latin typeface="Century Gothic" panose="020B0502020202020204" pitchFamily="34" charset="0"/>
                          <a:ea typeface="+mn-ea"/>
                          <a:cs typeface="+mn-cs"/>
                        </a:rPr>
                        <a:t>Further enhance social, emotional and physical wellbeing in all children </a:t>
                      </a:r>
                    </a:p>
                    <a:p>
                      <a:pPr algn="ctr"/>
                      <a:endParaRPr lang="en-US" sz="1000" kern="1200" dirty="0">
                        <a:solidFill>
                          <a:schemeClr val="dk1"/>
                        </a:solidFill>
                        <a:latin typeface="Century Gothic" panose="020B0502020202020204" pitchFamily="34" charset="0"/>
                        <a:ea typeface="+mn-ea"/>
                        <a:cs typeface="+mn-cs"/>
                      </a:endParaRPr>
                    </a:p>
                    <a:p>
                      <a:pPr algn="ctr"/>
                      <a:endParaRPr lang="en-US" sz="1000" b="0" dirty="0">
                        <a:latin typeface="Century Gothic" panose="020B0502020202020204" pitchFamily="34" charset="0"/>
                        <a:cs typeface="Amatic SC" panose="00000500000000000000" pitchFamily="2" charset="-79"/>
                      </a:endParaRPr>
                    </a:p>
                    <a:p>
                      <a:pPr algn="ctr"/>
                      <a:r>
                        <a:rPr lang="en-US" sz="1000" b="0" dirty="0">
                          <a:latin typeface="Century Gothic" panose="020B0502020202020204" pitchFamily="34" charset="0"/>
                          <a:cs typeface="Amatic SC" panose="00000500000000000000" pitchFamily="2" charset="-79"/>
                        </a:rPr>
                        <a:t>Fine motor </a:t>
                      </a:r>
                    </a:p>
                    <a:p>
                      <a:pPr algn="ctr"/>
                      <a:r>
                        <a:rPr lang="en-US" sz="1000" dirty="0">
                          <a:latin typeface="Century Gothic" panose="020B0502020202020204" pitchFamily="34" charset="0"/>
                        </a:rPr>
                        <a:t>Continuously check the process of children’s handwriting (pencil grip and letter formation, including directionality). Provide extra help and guidance when needed. Half termly name writing self portrait assessment. Dough gym.</a:t>
                      </a:r>
                    </a:p>
                    <a:p>
                      <a:pPr algn="ctr"/>
                      <a:endParaRPr lang="en-US" sz="1000" dirty="0">
                        <a:latin typeface="Century Gothic" panose="020B0502020202020204" pitchFamily="34" charset="0"/>
                      </a:endParaRPr>
                    </a:p>
                    <a:p>
                      <a:pPr algn="ctr"/>
                      <a:r>
                        <a:rPr lang="en-US" sz="1000" b="1" dirty="0">
                          <a:solidFill>
                            <a:srgbClr val="CC66FF"/>
                          </a:solidFill>
                          <a:latin typeface="Century Gothic" panose="020B0502020202020204" pitchFamily="34" charset="0"/>
                          <a:cs typeface="Amatic SC" panose="00000500000000000000" pitchFamily="2" charset="-79"/>
                        </a:rPr>
                        <a:t>Daily opportunities for Fine Motor Activities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latin typeface="Century Gothic" panose="020B0502020202020204" pitchFamily="34" charset="0"/>
                          <a:cs typeface="Amatic SC" panose="00000500000000000000" pitchFamily="2" charset="-79"/>
                        </a:rPr>
                        <a:t>Gross motor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rgbClr val="CC66FF"/>
                          </a:solidFill>
                          <a:latin typeface="Century Gothic" panose="020B0502020202020204" pitchFamily="34" charset="0"/>
                          <a:cs typeface="Amatic SC" panose="00000500000000000000" pitchFamily="2" charset="-79"/>
                        </a:rPr>
                        <a:t>Weekly Cosmic Kids Yoga Lesson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6">
                  <a:txBody>
                    <a:bodyPr/>
                    <a:lstStyle/>
                    <a:p>
                      <a:pPr algn="l"/>
                      <a:r>
                        <a:rPr lang="en-US" sz="1000" dirty="0">
                          <a:latin typeface="Century Gothic" panose="020B0502020202020204" pitchFamily="34" charset="0"/>
                        </a:rPr>
                        <a:t>Physical activity is </a:t>
                      </a:r>
                      <a:r>
                        <a:rPr lang="en-US" sz="1000" b="1" dirty="0">
                          <a:latin typeface="Century Gothic" panose="020B0502020202020204" pitchFamily="34" charset="0"/>
                        </a:rPr>
                        <a:t>vital</a:t>
                      </a:r>
                      <a:r>
                        <a:rPr lang="en-US" sz="1000" dirty="0">
                          <a:latin typeface="Century Gothic" panose="020B0502020202020204" pitchFamily="34" charset="0"/>
                        </a:rPr>
                        <a:t> in children’s all-round development, enabling them to </a:t>
                      </a:r>
                      <a:r>
                        <a:rPr lang="en-US" sz="1000" b="1" dirty="0">
                          <a:latin typeface="Century Gothic" panose="020B0502020202020204" pitchFamily="34" charset="0"/>
                        </a:rPr>
                        <a:t>pursue happy, healthy and active lives</a:t>
                      </a:r>
                      <a:r>
                        <a:rPr lang="en-US" sz="1000" dirty="0">
                          <a:latin typeface="Century Gothic" panose="020B0502020202020204" pitchFamily="34" charset="0"/>
                        </a:rPr>
                        <a:t>. Gross and fine motor experiences develop incrementally throughout early childhood, starting with </a:t>
                      </a:r>
                      <a:r>
                        <a:rPr lang="en-US" sz="1000" b="1" dirty="0">
                          <a:latin typeface="Century Gothic" panose="020B0502020202020204" pitchFamily="34" charset="0"/>
                        </a:rPr>
                        <a:t>sensory explorations </a:t>
                      </a:r>
                      <a:r>
                        <a:rPr lang="en-US" sz="1000" dirty="0">
                          <a:latin typeface="Century Gothic" panose="020B0502020202020204" pitchFamily="34" charset="0"/>
                        </a:rPr>
                        <a:t>and the development of a </a:t>
                      </a:r>
                      <a:r>
                        <a:rPr lang="en-US" sz="1000" b="1" dirty="0">
                          <a:latin typeface="Century Gothic" panose="020B0502020202020204" pitchFamily="34" charset="0"/>
                        </a:rPr>
                        <a:t>child’s strength, co-ordination and positional awareness </a:t>
                      </a:r>
                      <a:r>
                        <a:rPr lang="en-US" sz="1000" dirty="0">
                          <a:latin typeface="Century Gothic" panose="020B0502020202020204" pitchFamily="34" charset="0"/>
                        </a:rPr>
                        <a:t>through tummy time, crawling and play movement with both objects and adults. By creating games and providing opportunities for play both indoors and outdoors, adults can support children to develop their </a:t>
                      </a:r>
                      <a:r>
                        <a:rPr lang="en-US" sz="1000" b="1" dirty="0">
                          <a:latin typeface="Century Gothic" panose="020B0502020202020204" pitchFamily="34" charset="0"/>
                        </a:rPr>
                        <a:t>core strength, stability, balance, spatial awareness</a:t>
                      </a:r>
                      <a:r>
                        <a:rPr lang="en-US" sz="1000" dirty="0">
                          <a:latin typeface="Century Gothic" panose="020B0502020202020204" pitchFamily="34" charset="0"/>
                        </a:rPr>
                        <a:t>, co-ordination and agility. Gross motor skills provide the foundation for developing healthy bodies and social and emotional well-being. </a:t>
                      </a:r>
                      <a:r>
                        <a:rPr lang="en-US" sz="1000" b="1" dirty="0">
                          <a:latin typeface="Century Gothic" panose="020B0502020202020204" pitchFamily="34" charset="0"/>
                        </a:rPr>
                        <a:t>Fine motor control and precision helps with hand-eye co-ordination</a:t>
                      </a:r>
                      <a:r>
                        <a:rPr lang="en-US" sz="1000" dirty="0">
                          <a:latin typeface="Century Gothic" panose="020B0502020202020204" pitchFamily="34" charset="0"/>
                        </a:rPr>
                        <a:t>, which is later linked to </a:t>
                      </a:r>
                      <a:r>
                        <a:rPr lang="en-US" sz="1000" b="1" dirty="0">
                          <a:latin typeface="Century Gothic" panose="020B0502020202020204" pitchFamily="34" charset="0"/>
                        </a:rPr>
                        <a:t>early literacy</a:t>
                      </a:r>
                      <a:r>
                        <a:rPr lang="en-US" sz="1000" dirty="0">
                          <a:latin typeface="Century Gothic" panose="020B0502020202020204" pitchFamily="34" charset="0"/>
                        </a:rPr>
                        <a:t>. Repeated and varied opportunities to explore and play with small world activities, puzzles, arts and crafts and the practice of using small tools, with feedback and support from adults, allow children to develop </a:t>
                      </a:r>
                      <a:r>
                        <a:rPr lang="en-US" sz="1000" b="1" dirty="0">
                          <a:latin typeface="Century Gothic" panose="020B0502020202020204" pitchFamily="34" charset="0"/>
                        </a:rPr>
                        <a:t>proficiency, control and confidence.</a:t>
                      </a:r>
                      <a:endParaRPr lang="en-US" sz="1000" b="1" dirty="0">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773595032"/>
                  </a:ext>
                </a:extLst>
              </a:tr>
              <a:tr h="1901179">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rgbClr val="CC66FF"/>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1000" dirty="0">
                          <a:solidFill>
                            <a:schemeClr val="tx1"/>
                          </a:solidFill>
                          <a:latin typeface="Century Gothic" panose="020B0502020202020204" pitchFamily="34" charset="0"/>
                          <a:cs typeface="Amatic SC" panose="00000500000000000000" pitchFamily="2" charset="-79"/>
                        </a:rPr>
                        <a:t>Threading, cutting, weaving, playdough, Fine Motor activities. </a:t>
                      </a:r>
                    </a:p>
                    <a:p>
                      <a:pPr algn="ctr"/>
                      <a:r>
                        <a:rPr lang="en-US" sz="1000" dirty="0">
                          <a:solidFill>
                            <a:schemeClr val="tx1"/>
                          </a:solidFill>
                          <a:latin typeface="Century Gothic" panose="020B0502020202020204" pitchFamily="34" charset="0"/>
                        </a:rPr>
                        <a:t>Manipulate objects with good fine motor skills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Draw lines and circles using gross motor movements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Hold pencil/paint brush beyond whole hand grasp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cs typeface="Amatic SC" panose="00000500000000000000" pitchFamily="2" charset="-79"/>
                        </a:rPr>
                        <a:t>Pencil Grip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cs typeface="Amatic SC" panose="00000500000000000000" pitchFamily="2" charset="-79"/>
                        </a:rPr>
                        <a:t>Taking shoes off</a:t>
                      </a:r>
                      <a:r>
                        <a:rPr lang="en-US" sz="1000" baseline="0" dirty="0">
                          <a:solidFill>
                            <a:schemeClr val="tx1"/>
                          </a:solidFill>
                          <a:latin typeface="Century Gothic" panose="020B0502020202020204" pitchFamily="34" charset="0"/>
                          <a:cs typeface="Amatic SC" panose="00000500000000000000" pitchFamily="2" charset="-79"/>
                        </a:rPr>
                        <a:t> and putting them on</a:t>
                      </a:r>
                      <a:endParaRPr lang="en-US" sz="1000" dirty="0">
                        <a:solidFill>
                          <a:schemeClr val="tx1"/>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000" dirty="0">
                          <a:solidFill>
                            <a:schemeClr val="tx1"/>
                          </a:solidFill>
                          <a:latin typeface="Century Gothic" panose="020B0502020202020204" pitchFamily="34" charset="0"/>
                          <a:cs typeface="Amatic SC" panose="00000500000000000000" pitchFamily="2" charset="-79"/>
                        </a:rPr>
                        <a:t>Threading, cutting, weaving, playdough, Fine Motor activities.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Develop muscle tone to put pencil pressure on paper Use tools to effect changes to materials Show preference for dominant hand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latin typeface="Century Gothic" panose="020B0502020202020204" pitchFamily="34" charset="0"/>
                        </a:rPr>
                        <a:t>Engage children in structured activities: guide them in what to draw, write or copy. Teach and model correct letter formation.</a:t>
                      </a:r>
                      <a:endParaRPr lang="en-GB" sz="1000" dirty="0">
                        <a:solidFill>
                          <a:schemeClr val="tx1"/>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cs typeface="Amatic SC" panose="00000500000000000000" pitchFamily="2" charset="-79"/>
                        </a:rPr>
                        <a:t>Threading, cutting, weaving, playdough, Fine Motor activities. </a:t>
                      </a:r>
                    </a:p>
                    <a:p>
                      <a:pPr algn="ctr"/>
                      <a:r>
                        <a:rPr lang="en-US" sz="1000" dirty="0">
                          <a:solidFill>
                            <a:schemeClr val="tx1"/>
                          </a:solidFill>
                          <a:latin typeface="Century Gothic" panose="020B0502020202020204" pitchFamily="34" charset="0"/>
                        </a:rPr>
                        <a:t>Begin to form letters correctly Handle tools, objects, construction and malleable materials with increasing control</a:t>
                      </a:r>
                    </a:p>
                    <a:p>
                      <a:pPr algn="ctr"/>
                      <a:r>
                        <a:rPr lang="en-US" sz="1000" dirty="0">
                          <a:latin typeface="Century Gothic" panose="020B0502020202020204" pitchFamily="34" charset="0"/>
                        </a:rPr>
                        <a:t>Encourage children to draw freely.</a:t>
                      </a:r>
                    </a:p>
                    <a:p>
                      <a:pPr algn="ctr"/>
                      <a:r>
                        <a:rPr lang="en-US" sz="1000" b="0" i="0" kern="1200" dirty="0">
                          <a:solidFill>
                            <a:schemeClr val="dk1"/>
                          </a:solidFill>
                          <a:effectLst/>
                          <a:latin typeface="Century Gothic" panose="020B0502020202020204" pitchFamily="34" charset="0"/>
                          <a:ea typeface="+mn-ea"/>
                          <a:cs typeface="+mn-cs"/>
                        </a:rPr>
                        <a:t>Holding Small Items / </a:t>
                      </a:r>
                    </a:p>
                    <a:p>
                      <a:pPr algn="ctr"/>
                      <a:r>
                        <a:rPr lang="en-US" sz="1000" b="0" i="0" kern="1200" dirty="0">
                          <a:solidFill>
                            <a:schemeClr val="dk1"/>
                          </a:solidFill>
                          <a:effectLst/>
                          <a:latin typeface="Century Gothic" panose="020B0502020202020204" pitchFamily="34" charset="0"/>
                          <a:ea typeface="+mn-ea"/>
                          <a:cs typeface="+mn-cs"/>
                        </a:rPr>
                        <a:t>Button Clothing / zips</a:t>
                      </a:r>
                    </a:p>
                    <a:p>
                      <a:pPr algn="ctr"/>
                      <a:r>
                        <a:rPr lang="en-US" sz="1000" b="0" i="0" kern="1200" dirty="0">
                          <a:solidFill>
                            <a:schemeClr val="dk1"/>
                          </a:solidFill>
                          <a:effectLst/>
                          <a:latin typeface="Century Gothic" panose="020B0502020202020204" pitchFamily="34" charset="0"/>
                          <a:ea typeface="+mn-ea"/>
                          <a:cs typeface="+mn-cs"/>
                        </a:rPr>
                        <a:t>Cutting with Scissors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cs typeface="Amatic SC" panose="00000500000000000000" pitchFamily="2" charset="-79"/>
                        </a:rPr>
                        <a:t>Threading, cutting, weaving, playdough, Fine Motor activities. </a:t>
                      </a:r>
                    </a:p>
                    <a:p>
                      <a:pPr algn="ctr"/>
                      <a:r>
                        <a:rPr lang="en-US" sz="1000" dirty="0">
                          <a:solidFill>
                            <a:schemeClr val="tx1"/>
                          </a:solidFill>
                          <a:latin typeface="Century Gothic" panose="020B0502020202020204" pitchFamily="34" charset="0"/>
                        </a:rPr>
                        <a:t>Hold pencil effectively with comfortable grip Forms </a:t>
                      </a:r>
                      <a:r>
                        <a:rPr lang="en-US" sz="1000" dirty="0" err="1">
                          <a:solidFill>
                            <a:schemeClr val="tx1"/>
                          </a:solidFill>
                          <a:latin typeface="Century Gothic" panose="020B0502020202020204" pitchFamily="34" charset="0"/>
                        </a:rPr>
                        <a:t>recognisable</a:t>
                      </a:r>
                      <a:r>
                        <a:rPr lang="en-US" sz="1000" dirty="0">
                          <a:solidFill>
                            <a:schemeClr val="tx1"/>
                          </a:solidFill>
                          <a:latin typeface="Century Gothic" panose="020B0502020202020204" pitchFamily="34" charset="0"/>
                        </a:rPr>
                        <a:t> letters most correctly formed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solidFill>
                            <a:schemeClr val="tx1"/>
                          </a:solidFill>
                          <a:latin typeface="Century Gothic" panose="020B0502020202020204" pitchFamily="34" charset="0"/>
                          <a:cs typeface="Amatic SC" panose="00000500000000000000" pitchFamily="2" charset="-79"/>
                        </a:rPr>
                        <a:t>Threading, cutting, weaving, playdough, Fine Motor activities. </a:t>
                      </a:r>
                    </a:p>
                    <a:p>
                      <a:pPr algn="ctr"/>
                      <a:r>
                        <a:rPr lang="en-US" sz="1000">
                          <a:solidFill>
                            <a:schemeClr val="tx1"/>
                          </a:solidFill>
                          <a:latin typeface="Century Gothic" panose="020B0502020202020204" pitchFamily="34" charset="0"/>
                        </a:rPr>
                        <a:t>Develop pencil grip and letter formation continually </a:t>
                      </a:r>
                    </a:p>
                    <a:p>
                      <a:pPr algn="ctr" fontAlgn="base"/>
                      <a:r>
                        <a:rPr lang="en-US" sz="1000" b="0" i="0" kern="1200">
                          <a:solidFill>
                            <a:schemeClr val="dk1"/>
                          </a:solidFill>
                          <a:effectLst/>
                          <a:latin typeface="Century Gothic" panose="020B0502020202020204" pitchFamily="34" charset="0"/>
                          <a:ea typeface="+mn-ea"/>
                          <a:cs typeface="+mn-cs"/>
                        </a:rPr>
                        <a:t>Use one hand consistently for fine motor tasks</a:t>
                      </a:r>
                    </a:p>
                    <a:p>
                      <a:pPr algn="ctr" fontAlgn="base"/>
                      <a:r>
                        <a:rPr lang="en-US" sz="1000" b="0" i="0" kern="1200">
                          <a:solidFill>
                            <a:schemeClr val="dk1"/>
                          </a:solidFill>
                          <a:effectLst/>
                          <a:latin typeface="Century Gothic" panose="020B0502020202020204" pitchFamily="34" charset="0"/>
                          <a:ea typeface="+mn-ea"/>
                          <a:cs typeface="+mn-cs"/>
                        </a:rPr>
                        <a:t>Cut along a straight line with scissors / </a:t>
                      </a:r>
                    </a:p>
                    <a:p>
                      <a:pPr algn="ctr" fontAlgn="base"/>
                      <a:r>
                        <a:rPr lang="en-US" sz="1000" b="0" i="0" kern="1200">
                          <a:solidFill>
                            <a:schemeClr val="dk1"/>
                          </a:solidFill>
                          <a:effectLst/>
                          <a:latin typeface="Century Gothic" panose="020B0502020202020204" pitchFamily="34" charset="0"/>
                          <a:ea typeface="+mn-ea"/>
                          <a:cs typeface="+mn-cs"/>
                        </a:rPr>
                        <a:t>Start to cut along a curved line, like a circle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solidFill>
                            <a:schemeClr val="tx1"/>
                          </a:solidFill>
                          <a:latin typeface="Century Gothic" panose="020B0502020202020204" pitchFamily="34" charset="0"/>
                          <a:cs typeface="Amatic SC" panose="00000500000000000000" pitchFamily="2" charset="-79"/>
                        </a:rPr>
                        <a:t>Threading, cutting, weaving, playdough, Fine Motor activities. </a:t>
                      </a:r>
                    </a:p>
                    <a:p>
                      <a:pPr algn="ctr"/>
                      <a:r>
                        <a:rPr lang="en-GB" sz="1000">
                          <a:solidFill>
                            <a:schemeClr val="tx1"/>
                          </a:solidFill>
                          <a:latin typeface="Century Gothic" panose="020B0502020202020204" pitchFamily="34" charset="0"/>
                        </a:rPr>
                        <a:t>Form letters correctly</a:t>
                      </a:r>
                    </a:p>
                    <a:p>
                      <a:pPr algn="ctr" fontAlgn="base"/>
                      <a:r>
                        <a:rPr lang="en-US" sz="1000" b="0" i="0" kern="1200">
                          <a:solidFill>
                            <a:schemeClr val="dk1"/>
                          </a:solidFill>
                          <a:effectLst/>
                          <a:latin typeface="Century Gothic" panose="020B0502020202020204" pitchFamily="34" charset="0"/>
                          <a:ea typeface="+mn-ea"/>
                          <a:cs typeface="+mn-cs"/>
                        </a:rPr>
                        <a:t>Cut</a:t>
                      </a:r>
                      <a:r>
                        <a:rPr lang="en-US" sz="1000" b="0" i="0" kern="1200" baseline="0">
                          <a:solidFill>
                            <a:schemeClr val="dk1"/>
                          </a:solidFill>
                          <a:effectLst/>
                          <a:latin typeface="Century Gothic" panose="020B0502020202020204" pitchFamily="34" charset="0"/>
                          <a:ea typeface="+mn-ea"/>
                          <a:cs typeface="+mn-cs"/>
                        </a:rPr>
                        <a:t> a shape out using scissors</a:t>
                      </a:r>
                      <a:endParaRPr lang="en-US" sz="1000" b="0" i="0" kern="1200">
                        <a:solidFill>
                          <a:schemeClr val="dk1"/>
                        </a:solidFill>
                        <a:effectLst/>
                        <a:latin typeface="Century Gothic" panose="020B0502020202020204" pitchFamily="34" charset="0"/>
                        <a:ea typeface="+mn-ea"/>
                        <a:cs typeface="+mn-cs"/>
                      </a:endParaRPr>
                    </a:p>
                    <a:p>
                      <a:pPr algn="ctr" fontAlgn="base"/>
                      <a:r>
                        <a:rPr lang="en-US" sz="1000" b="0" i="0" kern="1200">
                          <a:solidFill>
                            <a:schemeClr val="dk1"/>
                          </a:solidFill>
                          <a:effectLst/>
                          <a:latin typeface="Century Gothic" panose="020B0502020202020204" pitchFamily="34" charset="0"/>
                          <a:ea typeface="+mn-ea"/>
                          <a:cs typeface="+mn-cs"/>
                        </a:rPr>
                        <a:t>Begin to draw diagonal lines, like in a triangle / Start to colour inside the lines of a picture</a:t>
                      </a:r>
                    </a:p>
                    <a:p>
                      <a:pPr algn="ctr" fontAlgn="base"/>
                      <a:r>
                        <a:rPr lang="en-US" sz="1000" b="0" i="0" kern="1200">
                          <a:solidFill>
                            <a:schemeClr val="dk1"/>
                          </a:solidFill>
                          <a:effectLst/>
                          <a:latin typeface="Century Gothic" panose="020B0502020202020204" pitchFamily="34" charset="0"/>
                          <a:ea typeface="+mn-ea"/>
                          <a:cs typeface="+mn-cs"/>
                        </a:rPr>
                        <a:t>Draw pictures that are recognisable </a:t>
                      </a:r>
                    </a:p>
                    <a:p>
                      <a:pPr algn="ctr" fontAlgn="base"/>
                      <a:r>
                        <a:rPr lang="en-US" sz="1000" b="0" i="0" kern="1200">
                          <a:solidFill>
                            <a:schemeClr val="dk1"/>
                          </a:solidFill>
                          <a:effectLst/>
                          <a:latin typeface="Century Gothic" panose="020B0502020202020204" pitchFamily="34" charset="0"/>
                          <a:ea typeface="+mn-ea"/>
                          <a:cs typeface="+mn-cs"/>
                        </a:rPr>
                        <a:t>Build things with smaller linking blocks, such as Duplo or Lego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984948">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rgbClr val="CC66FF"/>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Century Gothic" panose="020B0502020202020204" pitchFamily="34" charset="0"/>
                          <a:cs typeface="Amatic SC" panose="00000500000000000000" pitchFamily="2" charset="-79"/>
                        </a:rPr>
                        <a:t>REAL PE</a:t>
                      </a:r>
                      <a:r>
                        <a:rPr lang="en-US" sz="1000" b="1" baseline="0" dirty="0">
                          <a:solidFill>
                            <a:schemeClr val="tx1"/>
                          </a:solidFill>
                          <a:latin typeface="Century Gothic" panose="020B0502020202020204" pitchFamily="34" charset="0"/>
                          <a:cs typeface="Amatic SC" panose="00000500000000000000" pitchFamily="2" charset="-79"/>
                        </a:rPr>
                        <a:t>: Personal Cog</a:t>
                      </a:r>
                      <a:endParaRPr lang="en-GB" sz="1000" b="1" kern="1200" baseline="0" dirty="0">
                        <a:solidFill>
                          <a:schemeClr val="tx1"/>
                        </a:solidFill>
                        <a:latin typeface="Century Gothic" panose="020B0502020202020204" pitchFamily="34" charset="0"/>
                        <a:ea typeface="+mn-ea"/>
                        <a:cs typeface="Amatic SC" panose="00000500000000000000" pitchFamily="2" charset="-79"/>
                      </a:endParaRPr>
                    </a:p>
                    <a:p>
                      <a:pPr algn="ctr"/>
                      <a:r>
                        <a:rPr lang="en-US" sz="1000" b="0" baseline="0" dirty="0">
                          <a:solidFill>
                            <a:schemeClr val="tx1"/>
                          </a:solidFill>
                          <a:latin typeface="Century Gothic" panose="020B0502020202020204" pitchFamily="34" charset="0"/>
                          <a:cs typeface="Amatic SC" panose="00000500000000000000" pitchFamily="2" charset="-79"/>
                        </a:rPr>
                        <a:t>I can work on simple tasks by myself.</a:t>
                      </a:r>
                    </a:p>
                    <a:p>
                      <a:pPr algn="ctr"/>
                      <a:r>
                        <a:rPr lang="en-US" sz="1000" b="0" baseline="0" dirty="0">
                          <a:solidFill>
                            <a:schemeClr val="tx1"/>
                          </a:solidFill>
                          <a:latin typeface="Century Gothic" panose="020B0502020202020204" pitchFamily="34" charset="0"/>
                          <a:cs typeface="Amatic SC" panose="00000500000000000000" pitchFamily="2" charset="-79"/>
                        </a:rPr>
                        <a:t>I can follow instructions and </a:t>
                      </a:r>
                      <a:r>
                        <a:rPr lang="en-US" sz="1000" b="0" baseline="0" dirty="0" err="1">
                          <a:solidFill>
                            <a:schemeClr val="tx1"/>
                          </a:solidFill>
                          <a:latin typeface="Century Gothic" panose="020B0502020202020204" pitchFamily="34" charset="0"/>
                          <a:cs typeface="Amatic SC" panose="00000500000000000000" pitchFamily="2" charset="-79"/>
                        </a:rPr>
                        <a:t>practise</a:t>
                      </a:r>
                      <a:r>
                        <a:rPr lang="en-US" sz="1000" b="0" baseline="0" dirty="0">
                          <a:solidFill>
                            <a:schemeClr val="tx1"/>
                          </a:solidFill>
                          <a:latin typeface="Century Gothic" panose="020B0502020202020204" pitchFamily="34" charset="0"/>
                          <a:cs typeface="Amatic SC" panose="00000500000000000000" pitchFamily="2" charset="-79"/>
                        </a:rPr>
                        <a:t> safely.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Century Gothic" panose="020B0502020202020204" pitchFamily="34" charset="0"/>
                          <a:cs typeface="Amatic SC" panose="00000500000000000000" pitchFamily="2" charset="-79"/>
                        </a:rPr>
                        <a:t>REAL PE</a:t>
                      </a:r>
                      <a:r>
                        <a:rPr lang="en-US" sz="1000" b="1" baseline="0" dirty="0">
                          <a:solidFill>
                            <a:schemeClr val="tx1"/>
                          </a:solidFill>
                          <a:latin typeface="Century Gothic" panose="020B0502020202020204" pitchFamily="34" charset="0"/>
                          <a:cs typeface="Amatic SC" panose="00000500000000000000" pitchFamily="2" charset="-79"/>
                        </a:rPr>
                        <a:t>: Social Cog</a:t>
                      </a:r>
                    </a:p>
                    <a:p>
                      <a:pPr algn="ctr">
                        <a:buFont typeface="Arial" panose="020B0604020202020204" pitchFamily="34" charset="0"/>
                        <a:buNone/>
                      </a:pPr>
                      <a:r>
                        <a:rPr lang="en-US" sz="1000" b="0" i="0" dirty="0">
                          <a:solidFill>
                            <a:srgbClr val="333333"/>
                          </a:solidFill>
                          <a:effectLst/>
                          <a:latin typeface="Century Gothic" panose="020B0502020202020204" pitchFamily="34" charset="0"/>
                        </a:rPr>
                        <a:t>I can work sensibly with others, taking turns and sharing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matic SC" panose="00000500000000000000" pitchFamily="2" charset="-79"/>
                        </a:rPr>
                        <a:t>REAL PE: Cognitive Cog</a:t>
                      </a:r>
                      <a:endParaRPr lang="en-GB" sz="1000" dirty="0">
                        <a:solidFill>
                          <a:schemeClr val="tx1"/>
                        </a:solidFill>
                        <a:latin typeface="Century Gothic" panose="020B0502020202020204" pitchFamily="34" charset="0"/>
                        <a:cs typeface="Amatic SC" panose="00000500000000000000" pitchFamily="2" charset="-79"/>
                      </a:endParaRPr>
                    </a:p>
                    <a:p>
                      <a:pPr algn="ctr">
                        <a:buFont typeface="Arial" panose="020B0604020202020204" pitchFamily="34" charset="0"/>
                        <a:buNone/>
                      </a:pPr>
                      <a:r>
                        <a:rPr lang="en-US" sz="1000" b="0" i="0" dirty="0">
                          <a:solidFill>
                            <a:srgbClr val="333333"/>
                          </a:solidFill>
                          <a:effectLst/>
                          <a:latin typeface="Century Gothic" panose="020B0502020202020204" pitchFamily="34" charset="0"/>
                        </a:rPr>
                        <a:t>I can name some things I am good at.</a:t>
                      </a:r>
                    </a:p>
                    <a:p>
                      <a:pPr algn="ctr">
                        <a:buFont typeface="Arial" panose="020B0604020202020204" pitchFamily="34" charset="0"/>
                        <a:buNone/>
                      </a:pPr>
                      <a:r>
                        <a:rPr lang="en-US" sz="1000" b="0" i="0" dirty="0">
                          <a:solidFill>
                            <a:srgbClr val="333333"/>
                          </a:solidFill>
                          <a:effectLst/>
                          <a:latin typeface="Century Gothic" panose="020B0502020202020204" pitchFamily="34" charset="0"/>
                        </a:rPr>
                        <a:t>I can understand and follow simple rules.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matic SC" panose="00000500000000000000" pitchFamily="2" charset="-79"/>
                        </a:rPr>
                        <a:t>REAL PE: Creative Cog</a:t>
                      </a:r>
                      <a:endParaRPr lang="en-US" sz="1000" b="1" baseline="0" dirty="0">
                        <a:solidFill>
                          <a:schemeClr val="tx1"/>
                        </a:solidFill>
                        <a:latin typeface="Century Gothic" panose="020B0502020202020204" pitchFamily="34" charset="0"/>
                        <a:cs typeface="Amatic SC" panose="00000500000000000000" pitchFamily="2" charset="-79"/>
                      </a:endParaRPr>
                    </a:p>
                    <a:p>
                      <a:pPr algn="ctr">
                        <a:buFont typeface="Arial" panose="020B0604020202020204" pitchFamily="34" charset="0"/>
                        <a:buNone/>
                      </a:pPr>
                      <a:r>
                        <a:rPr lang="en-US" sz="1000" b="0" i="0" dirty="0">
                          <a:solidFill>
                            <a:srgbClr val="333333"/>
                          </a:solidFill>
                          <a:effectLst/>
                          <a:latin typeface="Century Gothic" panose="020B0502020202020204" pitchFamily="34" charset="0"/>
                        </a:rPr>
                        <a:t>I can explore and describe different movements.</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1" baseline="0" dirty="0">
                        <a:solidFill>
                          <a:schemeClr val="tx1"/>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matic SC" panose="00000500000000000000" pitchFamily="2" charset="-79"/>
                        </a:rPr>
                        <a:t>REAL PE: Physical  Cog</a:t>
                      </a:r>
                      <a:endParaRPr lang="en-US" sz="1000" baseline="0" dirty="0">
                        <a:solidFill>
                          <a:schemeClr val="tx1"/>
                        </a:solidFill>
                        <a:latin typeface="Century Gothic" panose="020B0502020202020204" pitchFamily="34" charset="0"/>
                        <a:cs typeface="Amatic SC" panose="00000500000000000000" pitchFamily="2" charset="-79"/>
                      </a:endParaRPr>
                    </a:p>
                    <a:p>
                      <a:pPr marL="0" indent="0" algn="ctr">
                        <a:buFont typeface="Arial" panose="020B0604020202020204" pitchFamily="34" charset="0"/>
                        <a:buNone/>
                      </a:pPr>
                      <a:r>
                        <a:rPr lang="en-US" sz="1000" b="0" i="0" dirty="0">
                          <a:solidFill>
                            <a:srgbClr val="333333"/>
                          </a:solidFill>
                          <a:effectLst/>
                          <a:latin typeface="Century Gothic" panose="020B0502020202020204" pitchFamily="34" charset="0"/>
                        </a:rPr>
                        <a:t>I can perform a small range of skills and link two movements together.</a:t>
                      </a:r>
                    </a:p>
                    <a:p>
                      <a:pPr marL="0" indent="0" algn="ctr">
                        <a:buFont typeface="Arial" panose="020B0604020202020204" pitchFamily="34" charset="0"/>
                        <a:buNone/>
                      </a:pPr>
                      <a:r>
                        <a:rPr lang="en-US" sz="1000" b="0" i="0" dirty="0">
                          <a:solidFill>
                            <a:srgbClr val="333333"/>
                          </a:solidFill>
                          <a:effectLst/>
                          <a:latin typeface="Century Gothic" panose="020B0502020202020204" pitchFamily="34" charset="0"/>
                        </a:rPr>
                        <a:t>I can perform a single skill or movement with some control.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matic SC" panose="00000500000000000000" pitchFamily="2" charset="-79"/>
                        </a:rPr>
                        <a:t>REAL PE: Health and Fitness Cog</a:t>
                      </a:r>
                      <a:endParaRPr lang="en-GB" sz="1000" dirty="0">
                        <a:solidFill>
                          <a:schemeClr val="tx1"/>
                        </a:solidFill>
                        <a:latin typeface="Century Gothic" panose="020B0502020202020204" pitchFamily="34" charset="0"/>
                        <a:cs typeface="Amatic SC" panose="00000500000000000000" pitchFamily="2" charset="-79"/>
                      </a:endParaRPr>
                    </a:p>
                    <a:p>
                      <a:pPr algn="ctr">
                        <a:buFont typeface="Arial" panose="020B0604020202020204" pitchFamily="34" charset="0"/>
                        <a:buNone/>
                      </a:pPr>
                      <a:r>
                        <a:rPr lang="en-US" sz="1000" b="0" i="0" dirty="0">
                          <a:solidFill>
                            <a:srgbClr val="333333"/>
                          </a:solidFill>
                          <a:effectLst/>
                          <a:latin typeface="Century Gothic" panose="020B0502020202020204" pitchFamily="34" charset="0"/>
                        </a:rPr>
                        <a:t>I am aware of why exercise is important for good health.</a:t>
                      </a:r>
                    </a:p>
                    <a:p>
                      <a:pPr algn="ctr"/>
                      <a:r>
                        <a:rPr lang="en-GB" sz="1000" dirty="0">
                          <a:solidFill>
                            <a:schemeClr val="tx1"/>
                          </a:solidFill>
                          <a:latin typeface="Century Gothic" panose="020B0502020202020204" pitchFamily="34" charset="0"/>
                          <a:cs typeface="Amatic SC" panose="00000500000000000000" pitchFamily="2" charset="-79"/>
                        </a:rPr>
                        <a:t>Sports day</a:t>
                      </a:r>
                    </a:p>
                    <a:p>
                      <a:pPr algn="ctr"/>
                      <a:r>
                        <a:rPr lang="en-GB" sz="1000" dirty="0">
                          <a:solidFill>
                            <a:schemeClr val="tx1"/>
                          </a:solidFill>
                          <a:latin typeface="Century Gothic" panose="020B0502020202020204" pitchFamily="34" charset="0"/>
                          <a:cs typeface="Amatic SC" panose="00000500000000000000" pitchFamily="2" charset="-79"/>
                        </a:rPr>
                        <a:t>Taking turns</a:t>
                      </a:r>
                    </a:p>
                    <a:p>
                      <a:pPr algn="ctr"/>
                      <a:r>
                        <a:rPr lang="en-GB" sz="1000" dirty="0">
                          <a:solidFill>
                            <a:schemeClr val="tx1"/>
                          </a:solidFill>
                          <a:latin typeface="Century Gothic" panose="020B0502020202020204" pitchFamily="34" charset="0"/>
                          <a:cs typeface="Amatic SC" panose="00000500000000000000" pitchFamily="2" charset="-79"/>
                        </a:rPr>
                        <a:t>Keeping the score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80869022"/>
                  </a:ext>
                </a:extLst>
              </a:tr>
            </a:tbl>
          </a:graphicData>
        </a:graphic>
      </p:graphicFrame>
      <p:pic>
        <p:nvPicPr>
          <p:cNvPr id="5" name="Picture 4">
            <a:extLst>
              <a:ext uri="{FF2B5EF4-FFF2-40B4-BE49-F238E27FC236}">
                <a16:creationId xmlns:a16="http://schemas.microsoft.com/office/drawing/2014/main" id="{72B29D1B-5FF8-4E5A-87A0-9D1245F38A41}"/>
              </a:ext>
            </a:extLst>
          </p:cNvPr>
          <p:cNvPicPr>
            <a:picLocks noChangeAspect="1"/>
          </p:cNvPicPr>
          <p:nvPr/>
        </p:nvPicPr>
        <p:blipFill>
          <a:blip r:embed="rId2"/>
          <a:stretch>
            <a:fillRect/>
          </a:stretch>
        </p:blipFill>
        <p:spPr>
          <a:xfrm>
            <a:off x="641399" y="111096"/>
            <a:ext cx="681674" cy="690005"/>
          </a:xfrm>
          <a:prstGeom prst="rect">
            <a:avLst/>
          </a:prstGeom>
        </p:spPr>
      </p:pic>
    </p:spTree>
    <p:extLst>
      <p:ext uri="{BB962C8B-B14F-4D97-AF65-F5344CB8AC3E}">
        <p14:creationId xmlns:p14="http://schemas.microsoft.com/office/powerpoint/2010/main" val="540966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Century Gothic" panose="020B0502020202020204" pitchFamily="34" charset="0"/>
                <a:cs typeface="Amatic SC" panose="00000500000000000000" pitchFamily="2" charset="-79"/>
              </a:rPr>
              <a:t>Reception Long Term Plan 23-24</a:t>
            </a:r>
            <a:endParaRPr lang="en-GB" sz="3600" b="1" dirty="0">
              <a:latin typeface="Century Gothic" panose="020B0502020202020204" pitchFamily="34" charset="0"/>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239252539"/>
              </p:ext>
            </p:extLst>
          </p:nvPr>
        </p:nvGraphicFramePr>
        <p:xfrm>
          <a:off x="139320" y="822145"/>
          <a:ext cx="11595479" cy="3503103"/>
        </p:xfrm>
        <a:graphic>
          <a:graphicData uri="http://schemas.openxmlformats.org/drawingml/2006/table">
            <a:tbl>
              <a:tblPr firstRow="1" bandRow="1">
                <a:tableStyleId>{5C22544A-7EE6-4342-B048-85BDC9FD1C3A}</a:tableStyleId>
              </a:tblPr>
              <a:tblGrid>
                <a:gridCol w="1598200">
                  <a:extLst>
                    <a:ext uri="{9D8B030D-6E8A-4147-A177-3AD203B41FA5}">
                      <a16:colId xmlns:a16="http://schemas.microsoft.com/office/drawing/2014/main" val="385991600"/>
                    </a:ext>
                  </a:extLst>
                </a:gridCol>
                <a:gridCol w="1714794">
                  <a:extLst>
                    <a:ext uri="{9D8B030D-6E8A-4147-A177-3AD203B41FA5}">
                      <a16:colId xmlns:a16="http://schemas.microsoft.com/office/drawing/2014/main" val="2865123548"/>
                    </a:ext>
                  </a:extLst>
                </a:gridCol>
                <a:gridCol w="1656497">
                  <a:extLst>
                    <a:ext uri="{9D8B030D-6E8A-4147-A177-3AD203B41FA5}">
                      <a16:colId xmlns:a16="http://schemas.microsoft.com/office/drawing/2014/main" val="872926247"/>
                    </a:ext>
                  </a:extLst>
                </a:gridCol>
                <a:gridCol w="1656497">
                  <a:extLst>
                    <a:ext uri="{9D8B030D-6E8A-4147-A177-3AD203B41FA5}">
                      <a16:colId xmlns:a16="http://schemas.microsoft.com/office/drawing/2014/main" val="1315738151"/>
                    </a:ext>
                  </a:extLst>
                </a:gridCol>
                <a:gridCol w="1656497">
                  <a:extLst>
                    <a:ext uri="{9D8B030D-6E8A-4147-A177-3AD203B41FA5}">
                      <a16:colId xmlns:a16="http://schemas.microsoft.com/office/drawing/2014/main" val="2709165749"/>
                    </a:ext>
                  </a:extLst>
                </a:gridCol>
                <a:gridCol w="1656497">
                  <a:extLst>
                    <a:ext uri="{9D8B030D-6E8A-4147-A177-3AD203B41FA5}">
                      <a16:colId xmlns:a16="http://schemas.microsoft.com/office/drawing/2014/main" val="2335150482"/>
                    </a:ext>
                  </a:extLst>
                </a:gridCol>
                <a:gridCol w="1656497">
                  <a:extLst>
                    <a:ext uri="{9D8B030D-6E8A-4147-A177-3AD203B41FA5}">
                      <a16:colId xmlns:a16="http://schemas.microsoft.com/office/drawing/2014/main" val="4046203905"/>
                    </a:ext>
                  </a:extLst>
                </a:gridCol>
              </a:tblGrid>
              <a:tr h="333183">
                <a:tc>
                  <a:txBody>
                    <a:bodyPr/>
                    <a:lstStyle/>
                    <a:p>
                      <a:pPr algn="ctr"/>
                      <a:endParaRPr lang="en-GB" sz="1200"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rgbClr val="FF0000"/>
                          </a:solidFill>
                          <a:latin typeface="Century Gothic" panose="020B0502020202020204" pitchFamily="34" charset="0"/>
                          <a:cs typeface="Amatic SC" panose="00000500000000000000" pitchFamily="2" charset="-79"/>
                        </a:rPr>
                        <a:t>Autumn 1</a:t>
                      </a:r>
                      <a:endParaRPr lang="en-GB" sz="1200" dirty="0">
                        <a:solidFill>
                          <a:srgbClr val="FF000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latin typeface="Century Gothic" panose="020B0502020202020204" pitchFamily="34" charset="0"/>
                          <a:cs typeface="Amatic SC" panose="00000500000000000000" pitchFamily="2" charset="-79"/>
                        </a:rPr>
                        <a:t>Autumn 2</a:t>
                      </a:r>
                      <a:endParaRPr lang="en-GB" sz="1200" dirty="0">
                        <a:solidFill>
                          <a:srgbClr val="FF000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dirty="0">
                          <a:solidFill>
                            <a:srgbClr val="FFC000"/>
                          </a:solidFill>
                          <a:latin typeface="Century Gothic" panose="020B0502020202020204" pitchFamily="34" charset="0"/>
                          <a:cs typeface="Amatic SC" panose="00000500000000000000" pitchFamily="2" charset="-79"/>
                        </a:rPr>
                        <a:t>Spring 1</a:t>
                      </a:r>
                      <a:endParaRPr lang="en-GB" sz="1200" dirty="0">
                        <a:solidFill>
                          <a:srgbClr val="FFC00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200" dirty="0">
                          <a:solidFill>
                            <a:srgbClr val="FFC000"/>
                          </a:solidFill>
                          <a:latin typeface="Century Gothic" panose="020B0502020202020204" pitchFamily="34" charset="0"/>
                          <a:cs typeface="Amatic SC" panose="00000500000000000000" pitchFamily="2" charset="-79"/>
                        </a:rPr>
                        <a:t>Spring 2</a:t>
                      </a:r>
                      <a:endParaRPr lang="en-GB" sz="1200" dirty="0">
                        <a:solidFill>
                          <a:srgbClr val="FFC00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200" dirty="0">
                          <a:solidFill>
                            <a:srgbClr val="00B050"/>
                          </a:solidFill>
                          <a:latin typeface="Century Gothic" panose="020B0502020202020204" pitchFamily="34" charset="0"/>
                          <a:cs typeface="Amatic SC" panose="00000500000000000000" pitchFamily="2" charset="-79"/>
                        </a:rPr>
                        <a:t>Summer 1</a:t>
                      </a:r>
                      <a:endParaRPr lang="en-GB" sz="1200" dirty="0">
                        <a:solidFill>
                          <a:srgbClr val="00B05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200">
                          <a:solidFill>
                            <a:srgbClr val="00B050"/>
                          </a:solidFill>
                          <a:latin typeface="Century Gothic" panose="020B0502020202020204" pitchFamily="34" charset="0"/>
                          <a:cs typeface="Amatic SC" panose="00000500000000000000" pitchFamily="2" charset="-79"/>
                        </a:rPr>
                        <a:t>Summer 2</a:t>
                      </a:r>
                      <a:endParaRPr lang="en-GB" sz="1200">
                        <a:solidFill>
                          <a:srgbClr val="00B05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81021">
                <a:tc>
                  <a:txBody>
                    <a:bodyPr/>
                    <a:lstStyle/>
                    <a:p>
                      <a:pPr algn="ctr"/>
                      <a:r>
                        <a:rPr lang="en-US" sz="1200" b="1" dirty="0">
                          <a:latin typeface="Century Gothic" panose="020B0502020202020204" pitchFamily="34" charset="0"/>
                          <a:cs typeface="Amatic SC" panose="00000500000000000000" pitchFamily="2" charset="-79"/>
                        </a:rPr>
                        <a:t>General Themes </a:t>
                      </a:r>
                      <a:endParaRPr lang="en-GB" sz="1200" b="1" dirty="0">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1200" dirty="0" err="1">
                          <a:solidFill>
                            <a:srgbClr val="FF0000"/>
                          </a:solidFill>
                          <a:latin typeface="Century Gothic" panose="020B0502020202020204" pitchFamily="34" charset="0"/>
                          <a:cs typeface="Amatic SC" panose="00000500000000000000" pitchFamily="2" charset="-79"/>
                        </a:rPr>
                        <a:t>Marvellous</a:t>
                      </a:r>
                      <a:r>
                        <a:rPr lang="en-US" sz="1200" dirty="0">
                          <a:solidFill>
                            <a:srgbClr val="FF0000"/>
                          </a:solidFill>
                          <a:latin typeface="Century Gothic" panose="020B0502020202020204" pitchFamily="34" charset="0"/>
                          <a:cs typeface="Amatic SC" panose="00000500000000000000" pitchFamily="2" charset="-79"/>
                        </a:rPr>
                        <a: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latin typeface="Century Gothic" panose="020B0502020202020204" pitchFamily="34" charset="0"/>
                          <a:cs typeface="Amatic SC" panose="00000500000000000000" pitchFamily="2" charset="-79"/>
                        </a:rPr>
                        <a:t>Do you Remember when….? Lets</a:t>
                      </a:r>
                      <a:r>
                        <a:rPr lang="en-US" sz="1200" baseline="0" dirty="0">
                          <a:solidFill>
                            <a:srgbClr val="FF0000"/>
                          </a:solidFill>
                          <a:latin typeface="Century Gothic" panose="020B0502020202020204" pitchFamily="34" charset="0"/>
                          <a:cs typeface="Amatic SC" panose="00000500000000000000" pitchFamily="2" charset="-79"/>
                        </a:rPr>
                        <a:t> celebrate</a:t>
                      </a:r>
                      <a:r>
                        <a:rPr lang="en-US" sz="1200" dirty="0">
                          <a:solidFill>
                            <a:srgbClr val="FF0000"/>
                          </a:solidFill>
                          <a:latin typeface="Century Gothic" panose="020B0502020202020204" pitchFamily="34" charset="0"/>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a:solidFill>
                            <a:srgbClr val="FFC000"/>
                          </a:solidFill>
                          <a:latin typeface="Century Gothic" panose="020B0502020202020204" pitchFamily="34" charset="0"/>
                          <a:cs typeface="Amatic SC" panose="00000500000000000000" pitchFamily="2" charset="-79"/>
                        </a:rPr>
                        <a:t>How big is big?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Century Gothic" panose="020B0502020202020204" pitchFamily="34" charset="0"/>
                          <a:cs typeface="Amatic SC" panose="00000500000000000000" pitchFamily="2" charset="-79"/>
                        </a:rPr>
                        <a:t>Big adventures with Little Feet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B050"/>
                          </a:solidFill>
                          <a:latin typeface="Century Gothic" panose="020B0502020202020204" pitchFamily="34" charset="0"/>
                          <a:cs typeface="Amatic SC" panose="00000500000000000000" pitchFamily="2" charset="-79"/>
                        </a:rPr>
                        <a:t>Ready Steady Grow </a:t>
                      </a:r>
                    </a:p>
                    <a:p>
                      <a:pPr algn="ctr"/>
                      <a:endParaRPr lang="en-US" sz="1200" b="1" dirty="0">
                        <a:solidFill>
                          <a:srgbClr val="00B050"/>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B050"/>
                          </a:solidFill>
                          <a:latin typeface="Century Gothic" panose="020B0502020202020204" pitchFamily="34" charset="0"/>
                          <a:cs typeface="Amatic SC" panose="00000500000000000000" pitchFamily="2" charset="-79"/>
                        </a:rPr>
                        <a:t>I  wonder what's at the Seaside?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786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Century Gothic" panose="020B0502020202020204" pitchFamily="34" charset="0"/>
                          <a:cs typeface="Amatic SC" panose="00000500000000000000" pitchFamily="2" charset="-79"/>
                        </a:rPr>
                        <a:t>PD continued</a:t>
                      </a:r>
                      <a:endParaRPr lang="en-GB" sz="1200" b="1" dirty="0">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6">
                  <a:txBody>
                    <a:bodyPr/>
                    <a:lstStyle/>
                    <a:p>
                      <a:pPr algn="l"/>
                      <a:r>
                        <a:rPr lang="en-US" sz="1000" b="1" dirty="0">
                          <a:solidFill>
                            <a:schemeClr val="tx1"/>
                          </a:solidFill>
                          <a:latin typeface="Century Gothic" panose="020B0502020202020204" pitchFamily="34" charset="0"/>
                          <a:cs typeface="Amatic SC" panose="00000500000000000000" pitchFamily="2" charset="-79"/>
                        </a:rPr>
                        <a:t>CONTINUOUS</a:t>
                      </a:r>
                      <a:r>
                        <a:rPr lang="en-US" sz="1000" b="1" baseline="0" dirty="0">
                          <a:solidFill>
                            <a:schemeClr val="tx1"/>
                          </a:solidFill>
                          <a:latin typeface="Century Gothic" panose="020B0502020202020204" pitchFamily="34" charset="0"/>
                          <a:cs typeface="Amatic SC" panose="00000500000000000000" pitchFamily="2" charset="-79"/>
                        </a:rPr>
                        <a:t> PROVISION; </a:t>
                      </a:r>
                      <a:r>
                        <a:rPr lang="en-US" sz="1000" dirty="0">
                          <a:solidFill>
                            <a:schemeClr val="tx1"/>
                          </a:solidFill>
                          <a:latin typeface="Century Gothic" panose="020B0502020202020204" pitchFamily="34" charset="0"/>
                          <a:cs typeface="Amatic SC" panose="00000500000000000000" pitchFamily="2" charset="-79"/>
                        </a:rPr>
                        <a:t>Cooperation games i.e. parachute games,</a:t>
                      </a:r>
                      <a:r>
                        <a:rPr lang="en-US" sz="1000" baseline="0" dirty="0">
                          <a:solidFill>
                            <a:schemeClr val="tx1"/>
                          </a:solidFill>
                          <a:latin typeface="Century Gothic" panose="020B0502020202020204" pitchFamily="34" charset="0"/>
                          <a:cs typeface="Amatic SC" panose="00000500000000000000" pitchFamily="2" charset="-79"/>
                        </a:rPr>
                        <a:t>  </a:t>
                      </a:r>
                      <a:r>
                        <a:rPr lang="en-US" sz="1000" dirty="0">
                          <a:solidFill>
                            <a:schemeClr val="tx1"/>
                          </a:solidFill>
                          <a:latin typeface="Century Gothic" panose="020B0502020202020204" pitchFamily="34" charset="0"/>
                          <a:cs typeface="Amatic SC" panose="00000500000000000000" pitchFamily="2" charset="-79"/>
                        </a:rPr>
                        <a:t>Climbing – outdoor equipment., </a:t>
                      </a:r>
                      <a:r>
                        <a:rPr lang="en-US" sz="1000" dirty="0">
                          <a:latin typeface="Century Gothic" panose="020B0502020202020204" pitchFamily="34" charset="0"/>
                        </a:rPr>
                        <a:t>Help individual children to develop good personal hygiene,</a:t>
                      </a:r>
                      <a:r>
                        <a:rPr lang="en-US" sz="1000" baseline="0" dirty="0">
                          <a:latin typeface="Century Gothic" panose="020B0502020202020204" pitchFamily="34" charset="0"/>
                        </a:rPr>
                        <a:t> </a:t>
                      </a:r>
                      <a:r>
                        <a:rPr lang="en-US" sz="1000" dirty="0">
                          <a:latin typeface="Century Gothic" panose="020B0502020202020204" pitchFamily="34" charset="0"/>
                        </a:rPr>
                        <a:t>. Provide regular reminders about thorough handwashing and toileting. </a:t>
                      </a:r>
                      <a:r>
                        <a:rPr lang="en-US" sz="1000" dirty="0">
                          <a:solidFill>
                            <a:schemeClr val="tx1"/>
                          </a:solidFill>
                          <a:latin typeface="Century Gothic" panose="020B0502020202020204" pitchFamily="34" charset="0"/>
                          <a:cs typeface="Amatic SC" panose="00000500000000000000" pitchFamily="2" charset="-79"/>
                        </a:rPr>
                        <a:t>Crates play- climbing,  </a:t>
                      </a:r>
                      <a:r>
                        <a:rPr lang="en-US" sz="1000" dirty="0">
                          <a:latin typeface="Century Gothic" panose="020B0502020202020204" pitchFamily="34" charset="0"/>
                        </a:rPr>
                        <a:t>Provide a range of wheeled resources for children to balance, sit or ride on, or pull and push. Two-wheeled balance bikes and, wheelbarrows, prams and carts are all good options </a:t>
                      </a:r>
                    </a:p>
                    <a:p>
                      <a:pPr algn="l"/>
                      <a:r>
                        <a:rPr lang="en-US" sz="1000" b="1" dirty="0">
                          <a:latin typeface="Century Gothic" panose="020B0502020202020204" pitchFamily="34" charset="0"/>
                        </a:rPr>
                        <a:t>From Development Matters 21’:</a:t>
                      </a:r>
                    </a:p>
                    <a:p>
                      <a:pPr algn="l"/>
                      <a:r>
                        <a:rPr lang="en-US" sz="1000" dirty="0">
                          <a:latin typeface="Century Gothic" panose="020B0502020202020204" pitchFamily="34" charset="0"/>
                        </a:rPr>
                        <a:t>Revise and refine the fundamental movement skills they have already acquired: - rolling - crawling - walking - jumping - running - hopping - skipping – climbing</a:t>
                      </a:r>
                    </a:p>
                    <a:p>
                      <a:pPr algn="l"/>
                      <a:r>
                        <a:rPr lang="en-US" sz="1000" dirty="0">
                          <a:latin typeface="Century Gothic" panose="020B0502020202020204" pitchFamily="34" charset="0"/>
                        </a:rPr>
                        <a:t>Progress towards a more fluent style of moving, with developing control and grace.</a:t>
                      </a:r>
                    </a:p>
                    <a:p>
                      <a:pPr algn="l"/>
                      <a:r>
                        <a:rPr lang="en-US" sz="1000" dirty="0">
                          <a:latin typeface="Century Gothic" panose="020B0502020202020204" pitchFamily="34" charset="0"/>
                        </a:rPr>
                        <a:t>Develop the overall body strength, co-ordination, balance and agility needed to engage successfully with future physical education sessions and other physical disciplines including dance, gymnastics, sport and swimming.</a:t>
                      </a:r>
                    </a:p>
                    <a:p>
                      <a:pPr algn="l"/>
                      <a:r>
                        <a:rPr lang="en-US" sz="1000" dirty="0">
                          <a:latin typeface="Century Gothic" panose="020B0502020202020204" pitchFamily="34" charset="0"/>
                        </a:rPr>
                        <a:t>Develop their small motor skills so that they can use a range of tools competently, safely and confidently. Suggested tools: pencils for drawing and writing, paintbrushes, scissors, knives, forks and spoons. </a:t>
                      </a:r>
                    </a:p>
                    <a:p>
                      <a:pPr algn="l"/>
                      <a:r>
                        <a:rPr lang="en-US" sz="1000" dirty="0">
                          <a:latin typeface="Century Gothic" panose="020B0502020202020204" pitchFamily="34" charset="0"/>
                        </a:rPr>
                        <a:t>Use their core muscle strength to achieve a good posture when sitting at a table or sitting on the floor.</a:t>
                      </a:r>
                    </a:p>
                    <a:p>
                      <a:pPr algn="l"/>
                      <a:r>
                        <a:rPr lang="en-US" sz="1000" dirty="0">
                          <a:latin typeface="Century Gothic" panose="020B0502020202020204" pitchFamily="34" charset="0"/>
                        </a:rPr>
                        <a:t>Confidently and safely use a range of large and small apparatus indoors and outside, alone and in a group. Develop overall body-strength, balance, co-ordination and agility.</a:t>
                      </a:r>
                    </a:p>
                    <a:p>
                      <a:pPr algn="l"/>
                      <a:r>
                        <a:rPr lang="en-US" sz="1000" dirty="0">
                          <a:latin typeface="Century Gothic" panose="020B0502020202020204" pitchFamily="34" charset="0"/>
                        </a:rPr>
                        <a:t>Further develop and refine a range of ball skills including: throwing, catching, kicking, passing, batting, and aiming. Develop confidence, competence, precision and accuracy when engaging in activities that involve a ball.</a:t>
                      </a:r>
                      <a:endParaRPr lang="en-GB" sz="1000" dirty="0">
                        <a:solidFill>
                          <a:schemeClr val="tx1"/>
                        </a:solidFill>
                        <a:latin typeface="Century Gothic" panose="020B0502020202020204" pitchFamily="34" charset="0"/>
                        <a:cs typeface="Amatic SC" panose="00000500000000000000" pitchFamily="2" charset="-79"/>
                      </a:endParaRPr>
                    </a:p>
                    <a:p>
                      <a:pPr algn="l"/>
                      <a:endParaRPr lang="en-GB" sz="1000" dirty="0">
                        <a:solidFill>
                          <a:schemeClr val="tx1"/>
                        </a:solidFill>
                        <a:latin typeface="Century Gothic" panose="020B050202020202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80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80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80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80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929556540"/>
                  </a:ext>
                </a:extLst>
              </a:tr>
            </a:tbl>
          </a:graphicData>
        </a:graphic>
      </p:graphicFrame>
      <p:pic>
        <p:nvPicPr>
          <p:cNvPr id="5" name="Picture 4">
            <a:extLst>
              <a:ext uri="{FF2B5EF4-FFF2-40B4-BE49-F238E27FC236}">
                <a16:creationId xmlns:a16="http://schemas.microsoft.com/office/drawing/2014/main" id="{72B29D1B-5FF8-4E5A-87A0-9D1245F38A41}"/>
              </a:ext>
            </a:extLst>
          </p:cNvPr>
          <p:cNvPicPr>
            <a:picLocks noChangeAspect="1"/>
          </p:cNvPicPr>
          <p:nvPr/>
        </p:nvPicPr>
        <p:blipFill>
          <a:blip r:embed="rId2"/>
          <a:stretch>
            <a:fillRect/>
          </a:stretch>
        </p:blipFill>
        <p:spPr>
          <a:xfrm>
            <a:off x="622349" y="132140"/>
            <a:ext cx="681674" cy="690005"/>
          </a:xfrm>
          <a:prstGeom prst="rect">
            <a:avLst/>
          </a:prstGeom>
        </p:spPr>
      </p:pic>
    </p:spTree>
    <p:extLst>
      <p:ext uri="{BB962C8B-B14F-4D97-AF65-F5344CB8AC3E}">
        <p14:creationId xmlns:p14="http://schemas.microsoft.com/office/powerpoint/2010/main" val="10467656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6C0CA4AE9820842897B93EF95915960" ma:contentTypeVersion="14" ma:contentTypeDescription="Create a new document." ma:contentTypeScope="" ma:versionID="d5236a4b0682e0b3429f13f36c1c19c1">
  <xsd:schema xmlns:xsd="http://www.w3.org/2001/XMLSchema" xmlns:xs="http://www.w3.org/2001/XMLSchema" xmlns:p="http://schemas.microsoft.com/office/2006/metadata/properties" xmlns:ns3="5f2a3ec8-09f1-4be4-a27e-accae08bbbb0" xmlns:ns4="19fab183-ab84-4053-acd6-bcdf6596fd7a" targetNamespace="http://schemas.microsoft.com/office/2006/metadata/properties" ma:root="true" ma:fieldsID="69846b7dcc276283fe146b7e4a04ab25" ns3:_="" ns4:_="">
    <xsd:import namespace="5f2a3ec8-09f1-4be4-a27e-accae08bbbb0"/>
    <xsd:import namespace="19fab183-ab84-4053-acd6-bcdf6596fd7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2a3ec8-09f1-4be4-a27e-accae08bbbb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9fab183-ab84-4053-acd6-bcdf6596fd7a"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E50655-2070-4B3D-9C97-328A1B228996}">
  <ds:schemaRefs>
    <ds:schemaRef ds:uri="http://purl.org/dc/terms/"/>
    <ds:schemaRef ds:uri="http://schemas.openxmlformats.org/package/2006/metadata/core-properties"/>
    <ds:schemaRef ds:uri="5f2a3ec8-09f1-4be4-a27e-accae08bbbb0"/>
    <ds:schemaRef ds:uri="http://schemas.microsoft.com/office/2006/documentManagement/types"/>
    <ds:schemaRef ds:uri="http://schemas.microsoft.com/office/infopath/2007/PartnerControls"/>
    <ds:schemaRef ds:uri="http://purl.org/dc/elements/1.1/"/>
    <ds:schemaRef ds:uri="http://schemas.microsoft.com/office/2006/metadata/properties"/>
    <ds:schemaRef ds:uri="19fab183-ab84-4053-acd6-bcdf6596fd7a"/>
    <ds:schemaRef ds:uri="http://www.w3.org/XML/1998/namespace"/>
    <ds:schemaRef ds:uri="http://purl.org/dc/dcmitype/"/>
  </ds:schemaRefs>
</ds:datastoreItem>
</file>

<file path=customXml/itemProps2.xml><?xml version="1.0" encoding="utf-8"?>
<ds:datastoreItem xmlns:ds="http://schemas.openxmlformats.org/officeDocument/2006/customXml" ds:itemID="{67831756-53CC-442F-9407-9F68BE42A5FB}">
  <ds:schemaRefs>
    <ds:schemaRef ds:uri="http://schemas.microsoft.com/sharepoint/v3/contenttype/forms"/>
  </ds:schemaRefs>
</ds:datastoreItem>
</file>

<file path=customXml/itemProps3.xml><?xml version="1.0" encoding="utf-8"?>
<ds:datastoreItem xmlns:ds="http://schemas.openxmlformats.org/officeDocument/2006/customXml" ds:itemID="{61CF03AB-D235-4319-8CE8-04349B8388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2a3ec8-09f1-4be4-a27e-accae08bbbb0"/>
    <ds:schemaRef ds:uri="19fab183-ab84-4053-acd6-bcdf6596fd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542</TotalTime>
  <Words>10225</Words>
  <Application>Microsoft Office PowerPoint</Application>
  <PresentationFormat>Widescreen</PresentationFormat>
  <Paragraphs>1236</Paragraphs>
  <Slides>16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Courier New</vt:lpstr>
      <vt:lpstr>Century Gothic</vt:lpstr>
      <vt:lpstr>Calibri Light</vt:lpstr>
      <vt:lpstr>Acumin Pro</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Underwood (Avanti Gardens)</dc:creator>
  <cp:lastModifiedBy>Chantelle Penhall</cp:lastModifiedBy>
  <cp:revision>14</cp:revision>
  <cp:lastPrinted>2021-07-23T12:04:50Z</cp:lastPrinted>
  <dcterms:created xsi:type="dcterms:W3CDTF">2021-06-03T07:59:39Z</dcterms:created>
  <dcterms:modified xsi:type="dcterms:W3CDTF">2023-08-29T11:24:12Z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0x010100C6C0CA4AE9820842897B93EF95915960</vt:lpwstr>
  </property>
</Properties>
</file>